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31"/>
  </p:notesMasterIdLst>
  <p:handoutMasterIdLst>
    <p:handoutMasterId r:id="rId32"/>
  </p:handoutMasterIdLst>
  <p:sldIdLst>
    <p:sldId id="257" r:id="rId2"/>
    <p:sldId id="258" r:id="rId3"/>
    <p:sldId id="291" r:id="rId4"/>
    <p:sldId id="261" r:id="rId5"/>
    <p:sldId id="260" r:id="rId6"/>
    <p:sldId id="279" r:id="rId7"/>
    <p:sldId id="289" r:id="rId8"/>
    <p:sldId id="263" r:id="rId9"/>
    <p:sldId id="264" r:id="rId10"/>
    <p:sldId id="265" r:id="rId11"/>
    <p:sldId id="266" r:id="rId12"/>
    <p:sldId id="267" r:id="rId13"/>
    <p:sldId id="287" r:id="rId14"/>
    <p:sldId id="272" r:id="rId15"/>
    <p:sldId id="276" r:id="rId16"/>
    <p:sldId id="277" r:id="rId17"/>
    <p:sldId id="278" r:id="rId18"/>
    <p:sldId id="288" r:id="rId19"/>
    <p:sldId id="280" r:id="rId20"/>
    <p:sldId id="282" r:id="rId21"/>
    <p:sldId id="268" r:id="rId22"/>
    <p:sldId id="270" r:id="rId23"/>
    <p:sldId id="281" r:id="rId24"/>
    <p:sldId id="274" r:id="rId25"/>
    <p:sldId id="283" r:id="rId26"/>
    <p:sldId id="284" r:id="rId27"/>
    <p:sldId id="285" r:id="rId28"/>
    <p:sldId id="286" r:id="rId29"/>
    <p:sldId id="275" r:id="rId30"/>
  </p:sldIdLst>
  <p:sldSz cx="9144000" cy="6858000" type="screen4x3"/>
  <p:notesSz cx="6858000" cy="9144000"/>
  <p:custDataLst>
    <p:tags r:id="rId33"/>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ugh" initial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C3912C"/>
    <a:srgbClr val="764D29"/>
    <a:srgbClr val="FFFCF3"/>
    <a:srgbClr val="FFF7DD"/>
    <a:srgbClr val="FFF4D1"/>
    <a:srgbClr val="F8FDFE"/>
    <a:srgbClr val="EEFAFC"/>
    <a:srgbClr val="43B8EA"/>
    <a:srgbClr val="03A9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5" autoAdjust="0"/>
    <p:restoredTop sz="94713" autoAdjust="0"/>
  </p:normalViewPr>
  <p:slideViewPr>
    <p:cSldViewPr snapToGrid="0" snapToObjects="1">
      <p:cViewPr varScale="1">
        <p:scale>
          <a:sx n="107" d="100"/>
          <a:sy n="107" d="100"/>
        </p:scale>
        <p:origin x="-117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AC54509-C079-4324-81E6-14FF2ACB141A}" type="datetime1">
              <a:rPr lang="en-US"/>
              <a:pPr/>
              <a:t>4/18/2013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FCFA9CB-5A01-455D-8B9B-FC223C2254E1}" type="slidenum">
              <a:rPr lang="en-US"/>
              <a:pPr/>
              <a:t>‹#›</a:t>
            </a:fld>
            <a:endParaRPr lang="en-US"/>
          </a:p>
        </p:txBody>
      </p:sp>
    </p:spTree>
    <p:extLst>
      <p:ext uri="{BB962C8B-B14F-4D97-AF65-F5344CB8AC3E}">
        <p14:creationId xmlns:p14="http://schemas.microsoft.com/office/powerpoint/2010/main" xmlns="" val="18566755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8793DBA-D139-495F-9844-E0B6AD2D3516}" type="datetime1">
              <a:rPr lang="en-US"/>
              <a:pPr/>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942ACA1-A029-4623-B1ED-C223609B6F2C}" type="slidenum">
              <a:rPr lang="en-US"/>
              <a:pPr/>
              <a:t>‹#›</a:t>
            </a:fld>
            <a:endParaRPr lang="en-US"/>
          </a:p>
        </p:txBody>
      </p:sp>
    </p:spTree>
    <p:extLst>
      <p:ext uri="{BB962C8B-B14F-4D97-AF65-F5344CB8AC3E}">
        <p14:creationId xmlns:p14="http://schemas.microsoft.com/office/powerpoint/2010/main" xmlns="" val="17506322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3"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8" name="Title 8"/>
          <p:cNvSpPr>
            <a:spLocks noGrp="1"/>
          </p:cNvSpPr>
          <p:nvPr>
            <p:ph type="ctrTitle"/>
          </p:nvPr>
        </p:nvSpPr>
        <p:spPr>
          <a:xfrm>
            <a:off x="545285" y="2143204"/>
            <a:ext cx="8053431" cy="1204162"/>
          </a:xfrm>
          <a:prstGeom prst="rect">
            <a:avLst/>
          </a:prstGeom>
          <a:ln>
            <a:noFill/>
          </a:ln>
          <a:effectLst/>
        </p:spPr>
        <p:txBody>
          <a:bodyPr tIns="0" rIns="18288" anchor="ctr" anchorCtr="0">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3600" b="1" i="0" baseline="0">
                <a:ln>
                  <a:noFill/>
                </a:ln>
                <a:solidFill>
                  <a:schemeClr val="bg2">
                    <a:lumMod val="20000"/>
                    <a:lumOff val="80000"/>
                  </a:schemeClr>
                </a:solidFill>
                <a:effectLst>
                  <a:outerShdw blurRad="38100" dist="38100" dir="2700000" algn="tl">
                    <a:srgbClr val="000000">
                      <a:alpha val="43137"/>
                    </a:srgbClr>
                  </a:outerShdw>
                </a:effectLst>
                <a:latin typeface="+mj-lt"/>
                <a:ea typeface="+mj-ea"/>
                <a:cs typeface="Franklin Gothic Medium"/>
              </a:defRPr>
            </a:lvl1pPr>
          </a:lstStyle>
          <a:p>
            <a:r>
              <a:rPr lang="en-US" smtClean="0"/>
              <a:t>Click to edit Master title style</a:t>
            </a:r>
            <a:endParaRPr lang="en-US" dirty="0"/>
          </a:p>
        </p:txBody>
      </p:sp>
      <p:sp>
        <p:nvSpPr>
          <p:cNvPr id="4" name="Subtitle 3"/>
          <p:cNvSpPr>
            <a:spLocks noGrp="1"/>
          </p:cNvSpPr>
          <p:nvPr userDrawn="1">
            <p:ph type="subTitle" idx="4294967295"/>
          </p:nvPr>
        </p:nvSpPr>
        <p:spPr>
          <a:xfrm>
            <a:off x="536574" y="3376410"/>
            <a:ext cx="8062141" cy="995363"/>
          </a:xfrm>
        </p:spPr>
        <p:txBody>
          <a:bodyPr/>
          <a:lstStyle>
            <a:lvl1pPr>
              <a:defRPr>
                <a:solidFill>
                  <a:schemeClr val="bg1">
                    <a:lumMod val="85000"/>
                  </a:schemeClr>
                </a:solidFill>
              </a:defRPr>
            </a:lvl1pPr>
          </a:lstStyle>
          <a:p>
            <a:pPr marR="0">
              <a:buNone/>
            </a:pPr>
            <a:r>
              <a:rPr lang="en-US" smtClean="0">
                <a:latin typeface="Franklin Gothic Book" charset="0"/>
              </a:rPr>
              <a:t>Click to edit Master subtitle style</a:t>
            </a:r>
            <a:endParaRPr lang="en-GB" dirty="0" smtClean="0">
              <a:latin typeface="Franklin Gothic Book" charset="0"/>
            </a:endParaRP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0"/>
            <a:ext cx="8229600" cy="4777740"/>
          </a:xfrm>
        </p:spPr>
        <p:txBody>
          <a:bodyPr/>
          <a:lstStyle>
            <a:lvl1pPr eaLnBrk="1" latinLnBrk="0" hangingPunct="1">
              <a:buClr>
                <a:srgbClr val="38A6D1"/>
              </a:buClr>
              <a:buFont typeface="Wingdings" charset="2"/>
              <a:buChar char=""/>
              <a:defRPr>
                <a:latin typeface="Franklin Gothic Book"/>
                <a:cs typeface="Franklin Gothic Book"/>
              </a:defRPr>
            </a:lvl1pPr>
            <a:lvl2pPr eaLnBrk="1" latinLnBrk="0" hangingPunct="1">
              <a:buClr>
                <a:srgbClr val="38A6D1"/>
              </a:buClr>
              <a:buSzPct val="110000"/>
              <a:defRPr sz="2000"/>
            </a:lvl2pPr>
            <a:lvl3pPr eaLnBrk="1" latinLnBrk="0" hangingPunct="1">
              <a:buClr>
                <a:srgbClr val="38A6D1"/>
              </a:buClr>
              <a:defRPr sz="2000"/>
            </a:lvl3pPr>
            <a:lvl4pPr eaLnBrk="1" latinLnBrk="0" hangingPunct="1">
              <a:buClr>
                <a:srgbClr val="38A6D1"/>
              </a:buClr>
              <a:buFont typeface="Arial" pitchFamily="34" charset="0"/>
              <a:buChar char="•"/>
              <a:defRPr sz="1800"/>
            </a:lvl4pPr>
            <a:lvl5pPr eaLnBrk="1" latinLnBrk="0" hangingPunct="1">
              <a:buClr>
                <a:srgbClr val="38A6D1"/>
              </a:buClr>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8"/>
          <p:cNvSpPr>
            <a:spLocks noGrp="1"/>
          </p:cNvSpPr>
          <p:nvPr>
            <p:ph type="title"/>
          </p:nvPr>
        </p:nvSpPr>
        <p:spPr>
          <a:xfrm>
            <a:off x="457200" y="617992"/>
            <a:ext cx="8229600" cy="505130"/>
          </a:xfrm>
          <a:prstGeom prst="rect">
            <a:avLst/>
          </a:prstGeom>
        </p:spPr>
        <p:txBody>
          <a:bodyPr>
            <a:noAutofit/>
          </a:bodyPr>
          <a:lstStyle>
            <a:lvl1pPr>
              <a:defRPr>
                <a:solidFill>
                  <a:srgbClr val="00417A"/>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fld id="{0EC770F7-E9A0-4CD5-A55D-FC1B68541D3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9"/>
            <a:ext cx="4038600" cy="4777741"/>
          </a:xfrm>
        </p:spPr>
        <p:txBody>
          <a:bodyPr/>
          <a:lstStyle>
            <a:lvl1pPr>
              <a:buClr>
                <a:srgbClr val="38A6D1"/>
              </a:buClr>
              <a:defRPr sz="2000"/>
            </a:lvl1pPr>
            <a:lvl2pPr>
              <a:buClr>
                <a:srgbClr val="38A6D1"/>
              </a:buClr>
              <a:defRPr sz="2000"/>
            </a:lvl2pPr>
            <a:lvl3pPr>
              <a:buClr>
                <a:srgbClr val="38A6D1"/>
              </a:buClr>
              <a:defRPr sz="2000"/>
            </a:lvl3pPr>
            <a:lvl4pPr>
              <a:buClr>
                <a:srgbClr val="38A6D1"/>
              </a:buClr>
              <a:defRPr sz="1800"/>
            </a:lvl4pPr>
            <a:lvl5pPr>
              <a:buClr>
                <a:srgbClr val="38A6D1"/>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299"/>
            <a:ext cx="4038600" cy="4777742"/>
          </a:xfrm>
        </p:spPr>
        <p:txBody>
          <a:bodyPr/>
          <a:lstStyle>
            <a:lvl1pPr>
              <a:defRPr sz="2000"/>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457200" y="617991"/>
            <a:ext cx="8229600" cy="515069"/>
          </a:xfrm>
          <a:prstGeom prst="rect">
            <a:avLst/>
          </a:prstGeom>
        </p:spPr>
        <p:txBody>
          <a:bodyPr>
            <a:noAutofit/>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DD8AAC07-CDBB-4200-9DD7-2D887DDF820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57299"/>
            <a:ext cx="4040188" cy="533401"/>
          </a:xfrm>
        </p:spPr>
        <p:txBody>
          <a:bodyPr lIns="45720" tIns="0" rIns="45720" bIns="0">
            <a:noAutofit/>
          </a:bodyPr>
          <a:lstStyle>
            <a:lvl1pPr marL="0" indent="0">
              <a:buNone/>
              <a:defRPr sz="2000" b="1" cap="none" baseline="0">
                <a:solidFill>
                  <a:srgbClr val="00417A"/>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257298"/>
            <a:ext cx="4041775" cy="533402"/>
          </a:xfrm>
        </p:spPr>
        <p:txBody>
          <a:bodyPr lIns="45720" tIns="0" rIns="45720" bIns="0"/>
          <a:lstStyle>
            <a:lvl1pPr marL="0" indent="0">
              <a:buNone/>
              <a:defRPr sz="2000" b="1" cap="none" baseline="0">
                <a:solidFill>
                  <a:srgbClr val="00417A"/>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962150"/>
            <a:ext cx="4040188" cy="4083050"/>
          </a:xfrm>
        </p:spPr>
        <p:txBody>
          <a:bodyPr tIns="0"/>
          <a:lstStyle>
            <a:lvl1pPr>
              <a:defRPr sz="1800"/>
            </a:lvl1pPr>
            <a:lvl2pPr>
              <a:defRPr sz="18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962150"/>
            <a:ext cx="4041775" cy="4083050"/>
          </a:xfrm>
        </p:spPr>
        <p:txBody>
          <a:bodyPr tIns="0"/>
          <a:lstStyle>
            <a:lvl1pPr>
              <a:defRPr sz="1800"/>
            </a:lvl1pPr>
            <a:lvl2pPr>
              <a:defRPr sz="18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8"/>
          <p:cNvSpPr>
            <a:spLocks noGrp="1"/>
          </p:cNvSpPr>
          <p:nvPr>
            <p:ph type="title"/>
          </p:nvPr>
        </p:nvSpPr>
        <p:spPr>
          <a:xfrm>
            <a:off x="457200" y="617992"/>
            <a:ext cx="8229600" cy="505130"/>
          </a:xfrm>
          <a:prstGeom prst="rect">
            <a:avLst/>
          </a:prstGeom>
        </p:spPr>
        <p:txBody>
          <a:bodyPr>
            <a:noAutofit/>
          </a:bodyPr>
          <a:lstStyle>
            <a:lvl1pPr>
              <a:defRPr b="1"/>
            </a:lvl1p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6553200" y="6435862"/>
            <a:ext cx="2133600" cy="365125"/>
          </a:xfrm>
        </p:spPr>
        <p:txBody>
          <a:bodyPr/>
          <a:lstStyle>
            <a:lvl1pPr>
              <a:defRPr>
                <a:solidFill>
                  <a:schemeClr val="bg1">
                    <a:lumMod val="85000"/>
                  </a:schemeClr>
                </a:solidFill>
              </a:defRPr>
            </a:lvl1pPr>
          </a:lstStyle>
          <a:p>
            <a:fld id="{A741FDF7-8F65-425C-B3E8-910830307A6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94380"/>
            <a:ext cx="8305800" cy="1143000"/>
          </a:xfrm>
          <a:prstGeom prst="rect">
            <a:avLst/>
          </a:prstGeom>
        </p:spPr>
        <p:txBody>
          <a:bodyPr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3600" b="1" baseline="0">
                <a:ln>
                  <a:noFill/>
                </a:ln>
                <a:solidFill>
                  <a:srgbClr val="00417A"/>
                </a:solidFill>
                <a:effectLst/>
                <a:latin typeface="Franklin Gothic Book"/>
                <a:ea typeface="+mj-ea"/>
                <a:cs typeface="Franklin Gothic Book"/>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266825"/>
            <a:ext cx="2743200" cy="4768215"/>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66825"/>
            <a:ext cx="5111750" cy="4768215"/>
          </a:xfrm>
        </p:spPr>
        <p:txBody>
          <a:bodyPr tIns="0"/>
          <a:lstStyle>
            <a:lvl1pPr>
              <a:defRPr sz="2000"/>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457200" y="617992"/>
            <a:ext cx="8229600" cy="505130"/>
          </a:xfrm>
          <a:prstGeom prst="rect">
            <a:avLst/>
          </a:prstGeom>
        </p:spPr>
        <p:txBody>
          <a:bodyPr>
            <a:noAutofit/>
          </a:bodyPr>
          <a:lstStyle>
            <a:lvl1pPr>
              <a:defRPr b="1"/>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276349"/>
            <a:ext cx="8229600" cy="46774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8"/>
          <p:cNvSpPr>
            <a:spLocks noGrp="1"/>
          </p:cNvSpPr>
          <p:nvPr>
            <p:ph type="title"/>
          </p:nvPr>
        </p:nvSpPr>
        <p:spPr>
          <a:xfrm>
            <a:off x="457200" y="617991"/>
            <a:ext cx="8229600" cy="515069"/>
          </a:xfrm>
          <a:prstGeom prst="rect">
            <a:avLst/>
          </a:prstGeom>
        </p:spPr>
        <p:txBody>
          <a:bodyPr>
            <a:noAutofit/>
          </a:bodyPr>
          <a:lstStyle>
            <a:lvl1pPr>
              <a:defRPr b="1"/>
            </a:lvl1pPr>
          </a:lstStyle>
          <a:p>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fld id="{00637585-F819-4B01-9556-052DCF3F945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5E0FF93E-542A-49AF-B28B-D390AF3408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fld id="{4F7E2547-BCD2-4EE8-B4A7-FF8A5B48EC1F}" type="datetimeFigureOut">
              <a:rPr lang="en-US" smtClean="0"/>
              <a:pPr>
                <a:defRPr/>
              </a:pPr>
              <a:t>4/18/2013</a:t>
            </a:fld>
            <a:endParaRPr lang="en-US" dirty="0"/>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369926" y="6386185"/>
            <a:ext cx="733864" cy="274320"/>
          </a:xfrm>
        </p:spPr>
        <p:txBody>
          <a:bodyPr/>
          <a:lstStyle/>
          <a:p>
            <a:pPr>
              <a:defRPr/>
            </a:pPr>
            <a:fld id="{26A18189-2875-4E74-BC34-6E57EA371B35}" type="slidenum">
              <a:rPr lang="en-US" smtClean="0"/>
              <a:pPr>
                <a:defRPr/>
              </a:pPr>
              <a:t>‹#›</a:t>
            </a:fld>
            <a:endParaRPr lang="en-US"/>
          </a:p>
        </p:txBody>
      </p:sp>
      <p:pic>
        <p:nvPicPr>
          <p:cNvPr id="9" name="Picture 8" descr="logo_for_ppt.jpg"/>
          <p:cNvPicPr>
            <a:picLocks noChangeAspect="1"/>
          </p:cNvPicPr>
          <p:nvPr userDrawn="1"/>
        </p:nvPicPr>
        <p:blipFill>
          <a:blip r:embed="rId2" cstate="print"/>
          <a:stretch>
            <a:fillRect/>
          </a:stretch>
        </p:blipFill>
        <p:spPr>
          <a:xfrm>
            <a:off x="6629400" y="104775"/>
            <a:ext cx="2466975" cy="1304925"/>
          </a:xfrm>
          <a:prstGeom prst="rect">
            <a:avLst/>
          </a:prstGeom>
        </p:spPr>
      </p:pic>
      <p:pic>
        <p:nvPicPr>
          <p:cNvPr id="8" name="Picture 7" descr="PowerPoint_master.jpg"/>
          <p:cNvPicPr>
            <a:picLocks noChangeAspect="1"/>
          </p:cNvPicPr>
          <p:nvPr userDrawn="1"/>
        </p:nvPicPr>
        <p:blipFill>
          <a:blip r:embed="rId3" cstate="print"/>
          <a:stretch>
            <a:fillRect/>
          </a:stretch>
        </p:blipFill>
        <p:spPr>
          <a:xfrm>
            <a:off x="0" y="0"/>
            <a:ext cx="9144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cstate="print"/>
          <a:stretch>
            <a:fillRect/>
          </a:stretch>
        </a:blipFill>
        <a:effectLst/>
      </p:bgPr>
    </p:bg>
    <p:spTree>
      <p:nvGrpSpPr>
        <p:cNvPr id="1" name=""/>
        <p:cNvGrpSpPr/>
        <p:nvPr/>
      </p:nvGrpSpPr>
      <p:grpSpPr>
        <a:xfrm>
          <a:off x="0" y="0"/>
          <a:ext cx="0" cy="0"/>
          <a:chOff x="0" y="0"/>
          <a:chExt cx="0" cy="0"/>
        </a:xfrm>
      </p:grpSpPr>
      <p:pic>
        <p:nvPicPr>
          <p:cNvPr id="5" name="Picture 4" descr="Polestar_ppt_background.png"/>
          <p:cNvPicPr>
            <a:picLocks noChangeAspect="1"/>
          </p:cNvPicPr>
          <p:nvPr userDrawn="1"/>
        </p:nvPicPr>
        <p:blipFill>
          <a:blip r:embed="rId12" cstate="print"/>
          <a:stretch>
            <a:fillRect/>
          </a:stretch>
        </p:blipFill>
        <p:spPr>
          <a:xfrm>
            <a:off x="0" y="0"/>
            <a:ext cx="9143999" cy="6858000"/>
          </a:xfrm>
          <a:prstGeom prst="rect">
            <a:avLst/>
          </a:prstGeom>
        </p:spPr>
      </p:pic>
      <p:sp>
        <p:nvSpPr>
          <p:cNvPr id="1028" name="Text Placeholder 29"/>
          <p:cNvSpPr>
            <a:spLocks noGrp="1"/>
          </p:cNvSpPr>
          <p:nvPr>
            <p:ph type="body" idx="1"/>
          </p:nvPr>
        </p:nvSpPr>
        <p:spPr bwMode="auto">
          <a:xfrm>
            <a:off x="457200" y="1257300"/>
            <a:ext cx="8229600" cy="484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Title Placeholder 8"/>
          <p:cNvSpPr>
            <a:spLocks noGrp="1"/>
          </p:cNvSpPr>
          <p:nvPr>
            <p:ph type="title"/>
          </p:nvPr>
        </p:nvSpPr>
        <p:spPr bwMode="auto">
          <a:xfrm>
            <a:off x="457200" y="617674"/>
            <a:ext cx="8229600" cy="505447"/>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dirty="0" smtClean="0"/>
              <a:t>Click to edit Master title style</a:t>
            </a:r>
          </a:p>
        </p:txBody>
      </p:sp>
      <p:sp>
        <p:nvSpPr>
          <p:cNvPr id="7" name="Slide Number Placeholder 5"/>
          <p:cNvSpPr>
            <a:spLocks noGrp="1"/>
          </p:cNvSpPr>
          <p:nvPr>
            <p:ph type="sldNum" sz="quarter" idx="4"/>
          </p:nvPr>
        </p:nvSpPr>
        <p:spPr>
          <a:xfrm>
            <a:off x="6553200" y="643586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lumMod val="85000"/>
                  </a:schemeClr>
                </a:solidFill>
                <a:latin typeface="Franklin Gothic Book" charset="0"/>
              </a:defRPr>
            </a:lvl1pPr>
          </a:lstStyle>
          <a:p>
            <a:fld id="{B7F226E1-D7AC-4E7F-9DF6-265D5E462B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2" r:id="rId7"/>
    <p:sldLayoutId id="2147483764" r:id="rId8"/>
    <p:sldLayoutId id="2147483773" r:id="rId9"/>
  </p:sldLayoutIdLst>
  <p:hf hdr="0" ftr="0" dt="0"/>
  <p:txStyles>
    <p:titleStyle>
      <a:lvl1pPr algn="l" rtl="0" eaLnBrk="1" fontAlgn="base" hangingPunct="1">
        <a:spcBef>
          <a:spcPct val="0"/>
        </a:spcBef>
        <a:spcAft>
          <a:spcPct val="0"/>
        </a:spcAft>
        <a:defRPr sz="2800" b="1" kern="1200" baseline="0">
          <a:solidFill>
            <a:srgbClr val="00417A"/>
          </a:solidFill>
          <a:latin typeface="Franklin Gothic Book"/>
          <a:ea typeface="ＭＳ Ｐゴシック" charset="-128"/>
          <a:cs typeface="Franklin Gothic Book"/>
        </a:defRPr>
      </a:lvl1pPr>
      <a:lvl2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2pPr>
      <a:lvl3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3pPr>
      <a:lvl4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4pPr>
      <a:lvl5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5pPr>
      <a:lvl6pPr marL="457200" algn="l" rtl="0" eaLnBrk="1" fontAlgn="base" hangingPunct="1">
        <a:spcBef>
          <a:spcPct val="0"/>
        </a:spcBef>
        <a:spcAft>
          <a:spcPct val="0"/>
        </a:spcAft>
        <a:defRPr sz="2400" b="1">
          <a:solidFill>
            <a:schemeClr val="tx2"/>
          </a:solidFill>
          <a:latin typeface="Franklin Gothic Book" charset="0"/>
          <a:ea typeface="ＭＳ Ｐゴシック" charset="-128"/>
        </a:defRPr>
      </a:lvl6pPr>
      <a:lvl7pPr marL="914400" algn="l" rtl="0" eaLnBrk="1" fontAlgn="base" hangingPunct="1">
        <a:spcBef>
          <a:spcPct val="0"/>
        </a:spcBef>
        <a:spcAft>
          <a:spcPct val="0"/>
        </a:spcAft>
        <a:defRPr sz="2400" b="1">
          <a:solidFill>
            <a:schemeClr val="tx2"/>
          </a:solidFill>
          <a:latin typeface="Franklin Gothic Book" charset="0"/>
          <a:ea typeface="ＭＳ Ｐゴシック" charset="-128"/>
        </a:defRPr>
      </a:lvl7pPr>
      <a:lvl8pPr marL="1371600" algn="l" rtl="0" eaLnBrk="1" fontAlgn="base" hangingPunct="1">
        <a:spcBef>
          <a:spcPct val="0"/>
        </a:spcBef>
        <a:spcAft>
          <a:spcPct val="0"/>
        </a:spcAft>
        <a:defRPr sz="2400" b="1">
          <a:solidFill>
            <a:schemeClr val="tx2"/>
          </a:solidFill>
          <a:latin typeface="Franklin Gothic Book" charset="0"/>
          <a:ea typeface="ＭＳ Ｐゴシック" charset="-128"/>
        </a:defRPr>
      </a:lvl8pPr>
      <a:lvl9pPr marL="1828800" algn="l" rtl="0" eaLnBrk="1" fontAlgn="base" hangingPunct="1">
        <a:spcBef>
          <a:spcPct val="0"/>
        </a:spcBef>
        <a:spcAft>
          <a:spcPct val="0"/>
        </a:spcAft>
        <a:defRPr sz="2400" b="1">
          <a:solidFill>
            <a:schemeClr val="tx2"/>
          </a:solidFill>
          <a:latin typeface="Franklin Gothic Book" charset="0"/>
          <a:ea typeface="ＭＳ Ｐゴシック" charset="-128"/>
        </a:defRPr>
      </a:lvl9pPr>
    </p:titleStyle>
    <p:bodyStyle>
      <a:lvl1pPr marL="714375" indent="-352425" algn="l" rtl="0" eaLnBrk="1" fontAlgn="base" hangingPunct="1">
        <a:spcBef>
          <a:spcPct val="20000"/>
        </a:spcBef>
        <a:spcAft>
          <a:spcPct val="0"/>
        </a:spcAft>
        <a:buClr>
          <a:srgbClr val="38A6D1"/>
        </a:buClr>
        <a:buSzPct val="95000"/>
        <a:buFont typeface="Wingdings" charset="2"/>
        <a:buChar char=""/>
        <a:defRPr sz="2000" kern="1200">
          <a:solidFill>
            <a:srgbClr val="333333"/>
          </a:solidFill>
          <a:latin typeface="Franklin Gothic Book"/>
          <a:ea typeface="ＭＳ Ｐゴシック" charset="-128"/>
          <a:cs typeface="Franklin Gothic Book"/>
        </a:defRPr>
      </a:lvl1pPr>
      <a:lvl2pPr marL="990600" indent="-276225" algn="l" rtl="0" eaLnBrk="1" fontAlgn="base" hangingPunct="1">
        <a:spcBef>
          <a:spcPct val="20000"/>
        </a:spcBef>
        <a:spcAft>
          <a:spcPct val="0"/>
        </a:spcAft>
        <a:buClr>
          <a:srgbClr val="38A6D1"/>
        </a:buClr>
        <a:buSzPct val="110000"/>
        <a:buFont typeface="Lucida Grande" charset="0"/>
        <a:buChar char="•"/>
        <a:defRPr sz="2000" kern="1200">
          <a:solidFill>
            <a:srgbClr val="333333"/>
          </a:solidFill>
          <a:latin typeface="Franklin Gothic Book"/>
          <a:ea typeface="ＭＳ Ｐゴシック" charset="-128"/>
          <a:cs typeface="Franklin Gothic Book"/>
        </a:defRPr>
      </a:lvl2pPr>
      <a:lvl3pPr marL="1257300" indent="-266700" algn="l" rtl="0" eaLnBrk="1" fontAlgn="base" hangingPunct="1">
        <a:spcBef>
          <a:spcPct val="20000"/>
        </a:spcBef>
        <a:spcAft>
          <a:spcPct val="0"/>
        </a:spcAft>
        <a:buClr>
          <a:srgbClr val="38A6D1"/>
        </a:buClr>
        <a:buSzPct val="70000"/>
        <a:buFont typeface="Courier New" charset="0"/>
        <a:buChar char="o"/>
        <a:defRPr sz="2000" kern="1200">
          <a:solidFill>
            <a:srgbClr val="333333"/>
          </a:solidFill>
          <a:latin typeface="Franklin Gothic Book"/>
          <a:ea typeface="ＭＳ Ｐゴシック" charset="-128"/>
          <a:cs typeface="Franklin Gothic Book"/>
        </a:defRPr>
      </a:lvl3pPr>
      <a:lvl4pPr marL="1524000" indent="-266700" algn="l" rtl="0" eaLnBrk="1" fontAlgn="base" hangingPunct="1">
        <a:spcBef>
          <a:spcPct val="20000"/>
        </a:spcBef>
        <a:spcAft>
          <a:spcPct val="0"/>
        </a:spcAft>
        <a:buClr>
          <a:srgbClr val="38A6D1"/>
        </a:buClr>
        <a:buSzPct val="90000"/>
        <a:buFont typeface="Arial" charset="0"/>
        <a:buChar char="•"/>
        <a:defRPr kern="1200">
          <a:solidFill>
            <a:srgbClr val="333333"/>
          </a:solidFill>
          <a:latin typeface="Franklin Gothic Book"/>
          <a:ea typeface="ＭＳ Ｐゴシック" charset="-128"/>
          <a:cs typeface="Franklin Gothic Book"/>
        </a:defRPr>
      </a:lvl4pPr>
      <a:lvl5pPr marL="1790700" indent="-266700" algn="l" rtl="0" eaLnBrk="1" fontAlgn="base" hangingPunct="1">
        <a:spcBef>
          <a:spcPct val="20000"/>
        </a:spcBef>
        <a:spcAft>
          <a:spcPct val="0"/>
        </a:spcAft>
        <a:buClr>
          <a:srgbClr val="38A6D1"/>
        </a:buClr>
        <a:buSzPct val="70000"/>
        <a:buFont typeface="Arial" charset="0"/>
        <a:buChar char="•"/>
        <a:defRPr kern="1200">
          <a:solidFill>
            <a:srgbClr val="333333"/>
          </a:solidFill>
          <a:latin typeface="Franklin Gothic Book"/>
          <a:ea typeface="ＭＳ Ｐゴシック" charset="-128"/>
          <a:cs typeface="Franklin Gothic Book"/>
        </a:defRPr>
      </a:lvl5pPr>
      <a:lvl6pPr marL="1737360" indent="-210312" algn="l"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ctrTitle"/>
          </p:nvPr>
        </p:nvSpPr>
        <p:spPr>
          <a:xfrm>
            <a:off x="539496" y="2233570"/>
            <a:ext cx="7851648" cy="1204162"/>
          </a:xfrm>
        </p:spPr>
        <p:txBody>
          <a:bodyPr>
            <a:normAutofit/>
          </a:bodyPr>
          <a:lstStyle/>
          <a:p>
            <a:pPr>
              <a:defRPr/>
            </a:pPr>
            <a:r>
              <a:rPr lang="en-GB" sz="4400" dirty="0" smtClean="0"/>
              <a:t>Company Overview</a:t>
            </a:r>
            <a:endParaRPr lang="en-GB"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457200" y="3398675"/>
            <a:ext cx="4445000" cy="3285297"/>
          </a:xfrm>
        </p:spPr>
        <p:txBody>
          <a:bodyPr/>
          <a:lstStyle/>
          <a:p>
            <a:pPr>
              <a:lnSpc>
                <a:spcPct val="150000"/>
              </a:lnSpc>
              <a:buClr>
                <a:srgbClr val="00B0F0"/>
              </a:buClr>
              <a:buSzPct val="120000"/>
              <a:buFont typeface="Arial" pitchFamily="34" charset="0"/>
              <a:buChar char="•"/>
            </a:pPr>
            <a:r>
              <a:rPr lang="en-US" dirty="0" smtClean="0"/>
              <a:t>  Manage fleet security using a proven and reliable </a:t>
            </a:r>
          </a:p>
          <a:p>
            <a:pPr>
              <a:spcBef>
                <a:spcPts val="0"/>
              </a:spcBef>
              <a:buClr>
                <a:srgbClr val="00B0F0"/>
              </a:buClr>
              <a:buSzPct val="120000"/>
            </a:pPr>
            <a:r>
              <a:rPr lang="en-US" dirty="0" smtClean="0"/>
              <a:t>    Ship Security Alert System</a:t>
            </a:r>
          </a:p>
          <a:p>
            <a:pPr>
              <a:lnSpc>
                <a:spcPct val="150000"/>
              </a:lnSpc>
              <a:buClr>
                <a:srgbClr val="00B0F0"/>
              </a:buClr>
              <a:buSzPct val="120000"/>
              <a:buFont typeface="Arial" pitchFamily="34" charset="0"/>
              <a:buChar char="•"/>
            </a:pPr>
            <a:r>
              <a:rPr lang="en-US" dirty="0" smtClean="0"/>
              <a:t>  Secure logins to limit access to only authorised parties</a:t>
            </a:r>
          </a:p>
          <a:p>
            <a:pPr>
              <a:lnSpc>
                <a:spcPct val="150000"/>
              </a:lnSpc>
              <a:buClr>
                <a:srgbClr val="00B0F0"/>
              </a:buClr>
              <a:buSzPct val="120000"/>
              <a:buFont typeface="Arial" pitchFamily="34" charset="0"/>
              <a:buChar char="•"/>
            </a:pPr>
            <a:r>
              <a:rPr lang="en-US" dirty="0" smtClean="0"/>
              <a:t>  Control distribution of data to designated recipients</a:t>
            </a:r>
          </a:p>
          <a:p>
            <a:pPr>
              <a:lnSpc>
                <a:spcPct val="150000"/>
              </a:lnSpc>
              <a:buClr>
                <a:srgbClr val="00B0F0"/>
              </a:buClr>
              <a:buSzPct val="120000"/>
              <a:buFont typeface="Arial" pitchFamily="34" charset="0"/>
              <a:buChar char="•"/>
            </a:pPr>
            <a:r>
              <a:rPr lang="en-US" dirty="0" smtClean="0"/>
              <a:t>  Access the system via mobile phone for alerts, polling  </a:t>
            </a:r>
          </a:p>
          <a:p>
            <a:pPr>
              <a:spcBef>
                <a:spcPts val="0"/>
              </a:spcBef>
              <a:buClr>
                <a:srgbClr val="00B0F0"/>
              </a:buClr>
              <a:buSzPct val="120000"/>
            </a:pPr>
            <a:r>
              <a:rPr lang="en-US" dirty="0" smtClean="0"/>
              <a:t>   and vessel positions</a:t>
            </a:r>
          </a:p>
        </p:txBody>
      </p:sp>
      <p:sp>
        <p:nvSpPr>
          <p:cNvPr id="16" name="Title 15"/>
          <p:cNvSpPr>
            <a:spLocks noGrp="1"/>
          </p:cNvSpPr>
          <p:nvPr>
            <p:ph type="title"/>
          </p:nvPr>
        </p:nvSpPr>
        <p:spPr/>
        <p:txBody>
          <a:bodyPr/>
          <a:lstStyle/>
          <a:p>
            <a:r>
              <a:rPr lang="en-US" dirty="0" smtClean="0">
                <a:latin typeface="Franklin Gothic Medium" pitchFamily="34" charset="0"/>
              </a:rPr>
              <a:t>Ship Security Alert Systems (SSAS)</a:t>
            </a:r>
            <a:endParaRPr lang="en-GB" b="1" dirty="0">
              <a:latin typeface="Franklin Gothic Medium" pitchFamily="34" charset="0"/>
            </a:endParaRPr>
          </a:p>
        </p:txBody>
      </p:sp>
      <p:sp>
        <p:nvSpPr>
          <p:cNvPr id="8" name="Text Placeholder 17"/>
          <p:cNvSpPr txBox="1">
            <a:spLocks/>
          </p:cNvSpPr>
          <p:nvPr/>
        </p:nvSpPr>
        <p:spPr bwMode="auto">
          <a:xfrm>
            <a:off x="685800" y="1266825"/>
            <a:ext cx="4707837" cy="178117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600"/>
              </a:spcBef>
              <a:spcAft>
                <a:spcPts val="600"/>
              </a:spcAft>
              <a:buClr>
                <a:srgbClr val="00B0F0"/>
              </a:buClr>
              <a:buSzPct val="120000"/>
            </a:pPr>
            <a:r>
              <a:rPr lang="en-US" sz="1800" dirty="0" smtClean="0">
                <a:solidFill>
                  <a:srgbClr val="333333"/>
                </a:solidFill>
                <a:latin typeface="Franklin Gothic Book"/>
                <a:cs typeface="Franklin Gothic Book"/>
              </a:rPr>
              <a:t>Pole Star provides the most effective and reliable Ship Security Alert System hardware available. With over 6,500 units installed worldwide, Pole Star's SOLAS XI/2-6 compliant DSAS unit has been proven in service on numerous occasions.</a:t>
            </a:r>
            <a:endParaRPr kumimoji="0" lang="en-US" sz="18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p:txBody>
      </p:sp>
      <p:sp>
        <p:nvSpPr>
          <p:cNvPr id="9" name="Text Placeholder 17"/>
          <p:cNvSpPr txBox="1">
            <a:spLocks/>
          </p:cNvSpPr>
          <p:nvPr/>
        </p:nvSpPr>
        <p:spPr bwMode="auto">
          <a:xfrm>
            <a:off x="5393637" y="3398675"/>
            <a:ext cx="3561520" cy="3285297"/>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lnSpc>
                <a:spcPct val="150000"/>
              </a:lnSpc>
              <a:spcBef>
                <a:spcPct val="20000"/>
              </a:spcBef>
              <a:buClr>
                <a:srgbClr val="00B0F0"/>
              </a:buClr>
              <a:buSzPct val="120000"/>
              <a:buFont typeface="Arial" pitchFamily="34" charset="0"/>
              <a:buChar char="•"/>
            </a:pPr>
            <a:r>
              <a:rPr lang="en-US" sz="1400" dirty="0" smtClean="0">
                <a:solidFill>
                  <a:srgbClr val="333333"/>
                </a:solidFill>
                <a:latin typeface="Franklin Gothic Book"/>
                <a:cs typeface="Franklin Gothic Book"/>
              </a:rPr>
              <a:t>  Use email/SMS/fax for out-of-office </a:t>
            </a:r>
          </a:p>
          <a:p>
            <a:pPr lvl="0" defTabSz="914400">
              <a:spcBef>
                <a:spcPts val="0"/>
              </a:spcBef>
              <a:buClr>
                <a:srgbClr val="00B0F0"/>
              </a:buClr>
              <a:buSzPct val="120000"/>
            </a:pPr>
            <a:r>
              <a:rPr lang="en-US" sz="1400" dirty="0" smtClean="0">
                <a:solidFill>
                  <a:srgbClr val="333333"/>
                </a:solidFill>
                <a:latin typeface="Franklin Gothic Book"/>
                <a:cs typeface="Franklin Gothic Book"/>
              </a:rPr>
              <a:t>    notifications</a:t>
            </a:r>
          </a:p>
          <a:p>
            <a:pPr lvl="0" defTabSz="914400">
              <a:lnSpc>
                <a:spcPct val="150000"/>
              </a:lnSpc>
              <a:spcBef>
                <a:spcPct val="20000"/>
              </a:spcBef>
              <a:buClr>
                <a:srgbClr val="00B0F0"/>
              </a:buClr>
              <a:buSzPct val="120000"/>
              <a:buFont typeface="Arial" pitchFamily="34" charset="0"/>
              <a:buChar char="•"/>
            </a:pPr>
            <a:r>
              <a:rPr lang="en-US" sz="1400" dirty="0" smtClean="0">
                <a:solidFill>
                  <a:srgbClr val="333333"/>
                </a:solidFill>
                <a:latin typeface="Franklin Gothic Book"/>
                <a:cs typeface="Franklin Gothic Book"/>
              </a:rPr>
              <a:t>  Integrate other major manufacturers’ SSAS  </a:t>
            </a:r>
          </a:p>
          <a:p>
            <a:pPr lvl="0" defTabSz="914400">
              <a:spcBef>
                <a:spcPts val="0"/>
              </a:spcBef>
              <a:buClr>
                <a:srgbClr val="00B0F0"/>
              </a:buClr>
              <a:buSzPct val="120000"/>
            </a:pPr>
            <a:r>
              <a:rPr lang="en-US" sz="1400" dirty="0" smtClean="0">
                <a:solidFill>
                  <a:srgbClr val="333333"/>
                </a:solidFill>
                <a:latin typeface="Franklin Gothic Book"/>
                <a:cs typeface="Franklin Gothic Book"/>
              </a:rPr>
              <a:t>    hardware in order to manage fleet security </a:t>
            </a:r>
          </a:p>
          <a:p>
            <a:pPr lvl="0" defTabSz="914400">
              <a:spcBef>
                <a:spcPts val="300"/>
              </a:spcBef>
              <a:buClr>
                <a:srgbClr val="00B0F0"/>
              </a:buClr>
              <a:buSzPct val="120000"/>
            </a:pPr>
            <a:r>
              <a:rPr lang="en-US" sz="1400" dirty="0" smtClean="0">
                <a:solidFill>
                  <a:srgbClr val="333333"/>
                </a:solidFill>
                <a:latin typeface="Franklin Gothic Book"/>
                <a:cs typeface="Franklin Gothic Book"/>
              </a:rPr>
              <a:t>    on one system</a:t>
            </a:r>
            <a:endParaRPr kumimoji="0" lang="en-US" sz="14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p:txBody>
      </p:sp>
      <p:pic>
        <p:nvPicPr>
          <p:cNvPr id="2050" name="Picture 2"/>
          <p:cNvPicPr>
            <a:picLocks noChangeAspect="1" noChangeArrowheads="1"/>
          </p:cNvPicPr>
          <p:nvPr/>
        </p:nvPicPr>
        <p:blipFill>
          <a:blip r:embed="rId3" cstate="print"/>
          <a:srcRect/>
          <a:stretch>
            <a:fillRect/>
          </a:stretch>
        </p:blipFill>
        <p:spPr bwMode="auto">
          <a:xfrm>
            <a:off x="5543903" y="1208325"/>
            <a:ext cx="3150712" cy="2089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p:txBody>
          <a:bodyPr/>
          <a:lstStyle/>
          <a:p>
            <a:r>
              <a:rPr lang="en-US" dirty="0" smtClean="0">
                <a:latin typeface="Franklin Gothic Medium" pitchFamily="34" charset="0"/>
              </a:rPr>
              <a:t>Ship Security Reporting System (SSRS) </a:t>
            </a:r>
            <a:endParaRPr lang="en-GB" b="1" dirty="0">
              <a:latin typeface="Franklin Gothic Medium" pitchFamily="34" charset="0"/>
            </a:endParaRPr>
          </a:p>
        </p:txBody>
      </p:sp>
      <p:sp>
        <p:nvSpPr>
          <p:cNvPr id="8" name="Text Placeholder 17"/>
          <p:cNvSpPr txBox="1">
            <a:spLocks/>
          </p:cNvSpPr>
          <p:nvPr/>
        </p:nvSpPr>
        <p:spPr bwMode="auto">
          <a:xfrm>
            <a:off x="685801" y="1334561"/>
            <a:ext cx="4504266" cy="204588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600"/>
              </a:spcBef>
              <a:spcAft>
                <a:spcPts val="600"/>
              </a:spcAft>
              <a:buClr>
                <a:srgbClr val="00B0F0"/>
              </a:buClr>
              <a:buSzPct val="120000"/>
            </a:pPr>
            <a:r>
              <a:rPr lang="en-US" sz="1700" dirty="0" smtClean="0">
                <a:solidFill>
                  <a:schemeClr val="tx1">
                    <a:lumMod val="85000"/>
                    <a:lumOff val="15000"/>
                  </a:schemeClr>
                </a:solidFill>
                <a:latin typeface="Franklin Gothic Book" pitchFamily="34" charset="0"/>
                <a:cs typeface="Franklin Gothic Book"/>
              </a:rPr>
              <a:t>In 2009 Pole Star was requested by </a:t>
            </a:r>
            <a:r>
              <a:rPr lang="en-US" sz="1700" dirty="0" smtClean="0">
                <a:solidFill>
                  <a:schemeClr val="tx1">
                    <a:lumMod val="85000"/>
                    <a:lumOff val="15000"/>
                  </a:schemeClr>
                </a:solidFill>
                <a:latin typeface="Franklin Gothic Book" pitchFamily="34" charset="0"/>
              </a:rPr>
              <a:t>a number of flags and ship operators to develop a counter-piracy product that could assist deployed naval forces by providing </a:t>
            </a:r>
            <a:r>
              <a:rPr lang="en-US" sz="1700" dirty="0" err="1" smtClean="0">
                <a:solidFill>
                  <a:schemeClr val="tx1">
                    <a:lumMod val="85000"/>
                    <a:lumOff val="15000"/>
                  </a:schemeClr>
                </a:solidFill>
                <a:latin typeface="Franklin Gothic Book" pitchFamily="34" charset="0"/>
              </a:rPr>
              <a:t>realtime</a:t>
            </a:r>
            <a:r>
              <a:rPr lang="en-US" sz="1700" dirty="0" smtClean="0">
                <a:solidFill>
                  <a:schemeClr val="tx1">
                    <a:lumMod val="85000"/>
                    <a:lumOff val="15000"/>
                  </a:schemeClr>
                </a:solidFill>
                <a:latin typeface="Franklin Gothic Book" pitchFamily="34" charset="0"/>
              </a:rPr>
              <a:t> information on pirate attacks.</a:t>
            </a:r>
            <a:endParaRPr kumimoji="0" lang="en-US" sz="1700" b="0" i="0" u="none" strike="noStrike" kern="1200" cap="none" spc="0" normalizeH="0" baseline="0" noProof="0" dirty="0" smtClean="0">
              <a:ln>
                <a:noFill/>
              </a:ln>
              <a:solidFill>
                <a:schemeClr val="tx1">
                  <a:lumMod val="85000"/>
                  <a:lumOff val="15000"/>
                </a:schemeClr>
              </a:solidFill>
              <a:effectLst/>
              <a:uLnTx/>
              <a:uFillTx/>
              <a:latin typeface="Franklin Gothic Book" pitchFamily="34" charset="0"/>
              <a:cs typeface="Franklin Gothic Book"/>
            </a:endParaRPr>
          </a:p>
        </p:txBody>
      </p:sp>
      <p:pic>
        <p:nvPicPr>
          <p:cNvPr id="3075" name="Picture 3"/>
          <p:cNvPicPr>
            <a:picLocks noChangeAspect="1" noChangeArrowheads="1"/>
          </p:cNvPicPr>
          <p:nvPr/>
        </p:nvPicPr>
        <p:blipFill>
          <a:blip r:embed="rId3" cstate="print"/>
          <a:srcRect/>
          <a:stretch>
            <a:fillRect/>
          </a:stretch>
        </p:blipFill>
        <p:spPr bwMode="auto">
          <a:xfrm>
            <a:off x="804739" y="3327231"/>
            <a:ext cx="2587147" cy="258714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449335" y="1212573"/>
            <a:ext cx="3240271" cy="1868556"/>
          </a:xfrm>
          <a:prstGeom prst="rect">
            <a:avLst/>
          </a:prstGeom>
          <a:noFill/>
          <a:ln w="9525">
            <a:noFill/>
            <a:miter lim="800000"/>
            <a:headEnd/>
            <a:tailEnd/>
          </a:ln>
        </p:spPr>
      </p:pic>
      <p:sp>
        <p:nvSpPr>
          <p:cNvPr id="10" name="Text Placeholder 17"/>
          <p:cNvSpPr txBox="1">
            <a:spLocks/>
          </p:cNvSpPr>
          <p:nvPr/>
        </p:nvSpPr>
        <p:spPr bwMode="auto">
          <a:xfrm>
            <a:off x="3704493" y="3300060"/>
            <a:ext cx="4985114" cy="2762810"/>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600"/>
              </a:spcBef>
              <a:spcAft>
                <a:spcPts val="600"/>
              </a:spcAft>
              <a:buClr>
                <a:srgbClr val="00B0F0"/>
              </a:buClr>
              <a:buSzPct val="120000"/>
            </a:pPr>
            <a:r>
              <a:rPr lang="en-US" sz="1700" dirty="0" smtClean="0">
                <a:solidFill>
                  <a:schemeClr val="tx1">
                    <a:lumMod val="85000"/>
                    <a:lumOff val="15000"/>
                  </a:schemeClr>
                </a:solidFill>
                <a:latin typeface="Franklin Gothic Book" pitchFamily="34" charset="0"/>
                <a:cs typeface="Franklin Gothic Book"/>
              </a:rPr>
              <a:t>In response, Pole Star launched the Ship Security Reporting System (SSRS). An innovative counter-piracy service that enhances the effectiveness of existing Ship Security Alert Systems by providing a link from a ship sending an alert </a:t>
            </a:r>
            <a:r>
              <a:rPr lang="en-US" sz="1700" dirty="0" smtClean="0">
                <a:solidFill>
                  <a:schemeClr val="tx1">
                    <a:lumMod val="85000"/>
                    <a:lumOff val="15000"/>
                  </a:schemeClr>
                </a:solidFill>
                <a:latin typeface="Franklin Gothic Book" pitchFamily="34" charset="0"/>
              </a:rPr>
              <a:t>direct to MSCHOA, UKMTO, and NATO and associated participating naval forces</a:t>
            </a:r>
            <a:r>
              <a:rPr lang="en-US" sz="1700" dirty="0" smtClean="0">
                <a:solidFill>
                  <a:schemeClr val="tx1">
                    <a:lumMod val="85000"/>
                    <a:lumOff val="15000"/>
                  </a:schemeClr>
                </a:solidFill>
                <a:latin typeface="Franklin Gothic Book" pitchFamily="34" charset="0"/>
                <a:cs typeface="Franklin Gothic Book"/>
              </a:rPr>
              <a:t> responsible for maritime security in the Gulf of Aden and off the Somali coast.</a:t>
            </a:r>
            <a:endParaRPr kumimoji="0" lang="en-US" sz="1700" b="0" i="0" u="none" strike="noStrike" kern="1200" cap="none" spc="0" normalizeH="0" baseline="0" noProof="0" dirty="0" smtClean="0">
              <a:ln>
                <a:noFill/>
              </a:ln>
              <a:solidFill>
                <a:schemeClr val="tx1">
                  <a:lumMod val="85000"/>
                  <a:lumOff val="15000"/>
                </a:schemeClr>
              </a:solidFill>
              <a:effectLst/>
              <a:uLnTx/>
              <a:uFillTx/>
              <a:latin typeface="Franklin Gothic Book" pitchFamily="34" charset="0"/>
              <a:cs typeface="Franklin Gothic Boo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p:txBody>
          <a:bodyPr/>
          <a:lstStyle/>
          <a:p>
            <a:r>
              <a:rPr lang="en-US" dirty="0" smtClean="0">
                <a:latin typeface="Franklin Gothic Medium" pitchFamily="34" charset="0"/>
              </a:rPr>
              <a:t>LRIT Conformance Testing</a:t>
            </a:r>
            <a:endParaRPr lang="en-GB" b="1" dirty="0">
              <a:latin typeface="Franklin Gothic Medium" pitchFamily="34" charset="0"/>
            </a:endParaRPr>
          </a:p>
        </p:txBody>
      </p:sp>
      <p:sp>
        <p:nvSpPr>
          <p:cNvPr id="8" name="Text Placeholder 17"/>
          <p:cNvSpPr txBox="1">
            <a:spLocks/>
          </p:cNvSpPr>
          <p:nvPr/>
        </p:nvSpPr>
        <p:spPr bwMode="auto">
          <a:xfrm>
            <a:off x="685800" y="1235565"/>
            <a:ext cx="4898254"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600"/>
              </a:spcBef>
              <a:spcAft>
                <a:spcPts val="600"/>
              </a:spcAft>
              <a:buClr>
                <a:srgbClr val="00B0F0"/>
              </a:buClr>
              <a:buSzPct val="120000"/>
            </a:pPr>
            <a:r>
              <a:rPr lang="en-US" sz="1700" dirty="0" smtClean="0">
                <a:solidFill>
                  <a:schemeClr val="tx1">
                    <a:lumMod val="75000"/>
                    <a:lumOff val="25000"/>
                  </a:schemeClr>
                </a:solidFill>
                <a:latin typeface="Franklin Gothic Book"/>
                <a:cs typeface="Franklin Gothic Book"/>
              </a:rPr>
              <a:t>Pole Star is an Authorised Testing ASP for over 90 flags and provides a secure web-based system where the ship operator is able initiate a test and review its progress at any time.  </a:t>
            </a:r>
          </a:p>
          <a:p>
            <a:pPr lvl="0" defTabSz="914400">
              <a:spcBef>
                <a:spcPts val="600"/>
              </a:spcBef>
              <a:spcAft>
                <a:spcPts val="600"/>
              </a:spcAft>
              <a:buClr>
                <a:srgbClr val="00B0F0"/>
              </a:buClr>
              <a:buSzPct val="120000"/>
            </a:pPr>
            <a:r>
              <a:rPr lang="en-US" sz="1700" dirty="0" smtClean="0">
                <a:solidFill>
                  <a:srgbClr val="065AA1"/>
                </a:solidFill>
                <a:latin typeface="Franklin Gothic Book"/>
                <a:cs typeface="Franklin Gothic Book"/>
              </a:rPr>
              <a:t>To date, Pole Star has completed more than 40,000 LRIT tests on behalf of global ship operators.</a:t>
            </a:r>
          </a:p>
          <a:p>
            <a:pPr lvl="0" defTabSz="914400">
              <a:spcBef>
                <a:spcPts val="600"/>
              </a:spcBef>
              <a:spcAft>
                <a:spcPts val="600"/>
              </a:spcAft>
              <a:buClr>
                <a:srgbClr val="00B0F0"/>
              </a:buClr>
              <a:buSzPct val="120000"/>
            </a:pPr>
            <a:r>
              <a:rPr kumimoji="0" lang="en-US" sz="17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rPr>
              <a:t>…………………………………………………………………………….</a:t>
            </a:r>
          </a:p>
          <a:p>
            <a:pPr lvl="0" defTabSz="914400">
              <a:spcBef>
                <a:spcPts val="600"/>
              </a:spcBef>
              <a:spcAft>
                <a:spcPts val="600"/>
              </a:spcAft>
              <a:buClr>
                <a:srgbClr val="00B0F0"/>
              </a:buClr>
              <a:buSzPct val="120000"/>
            </a:pPr>
            <a:r>
              <a:rPr lang="en-US" sz="1700" dirty="0" smtClean="0">
                <a:solidFill>
                  <a:srgbClr val="333333"/>
                </a:solidFill>
                <a:latin typeface="Franklin Gothic Book"/>
                <a:cs typeface="Franklin Gothic Book"/>
              </a:rPr>
              <a:t>LRIT Conformance Test Reports (Certificates) are the only proof of LRIT compliance. The document, which is issued on completion of a successful test, is a mandatory requirement for radio surveys and inspection and must be kept onboard the vessel.</a:t>
            </a:r>
          </a:p>
          <a:p>
            <a:pPr lvl="0" defTabSz="914400">
              <a:spcBef>
                <a:spcPts val="600"/>
              </a:spcBef>
              <a:spcAft>
                <a:spcPts val="600"/>
              </a:spcAft>
              <a:buClr>
                <a:srgbClr val="00B0F0"/>
              </a:buClr>
              <a:buSzPct val="120000"/>
            </a:pPr>
            <a:r>
              <a:rPr lang="en-US" sz="1700" dirty="0" smtClean="0">
                <a:solidFill>
                  <a:srgbClr val="065AA1"/>
                </a:solidFill>
                <a:latin typeface="Franklin Gothic Book"/>
                <a:cs typeface="Franklin Gothic Book"/>
              </a:rPr>
              <a:t>To date, Pole Star has issued nearly 25,000 Certificates on behalf of over 90 flags. </a:t>
            </a:r>
            <a:endParaRPr kumimoji="0" lang="en-US" sz="1700" b="0" i="0" u="none" strike="noStrike" kern="1200" cap="none" spc="0" normalizeH="0" baseline="0" noProof="0" dirty="0" smtClean="0">
              <a:ln>
                <a:noFill/>
              </a:ln>
              <a:solidFill>
                <a:srgbClr val="065AA1"/>
              </a:solidFill>
              <a:effectLst/>
              <a:uLnTx/>
              <a:uFillTx/>
              <a:latin typeface="Franklin Gothic Book"/>
              <a:ea typeface="ＭＳ Ｐゴシック" charset="-128"/>
              <a:cs typeface="Franklin Gothic Book"/>
            </a:endParaRPr>
          </a:p>
        </p:txBody>
      </p:sp>
      <p:pic>
        <p:nvPicPr>
          <p:cNvPr id="1026" name="Picture 2"/>
          <p:cNvPicPr>
            <a:picLocks noChangeAspect="1" noChangeArrowheads="1"/>
          </p:cNvPicPr>
          <p:nvPr/>
        </p:nvPicPr>
        <p:blipFill>
          <a:blip r:embed="rId3" cstate="print"/>
          <a:srcRect/>
          <a:stretch>
            <a:fillRect/>
          </a:stretch>
        </p:blipFill>
        <p:spPr bwMode="auto">
          <a:xfrm>
            <a:off x="5943600" y="1285875"/>
            <a:ext cx="27432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tomer_logos.png"/>
          <p:cNvPicPr>
            <a:picLocks noChangeAspect="1"/>
          </p:cNvPicPr>
          <p:nvPr/>
        </p:nvPicPr>
        <p:blipFill>
          <a:blip r:embed="rId3" cstate="print"/>
          <a:stretch>
            <a:fillRect/>
          </a:stretch>
        </p:blipFill>
        <p:spPr>
          <a:xfrm>
            <a:off x="3736420" y="796073"/>
            <a:ext cx="4881398" cy="4958338"/>
          </a:xfrm>
          <a:prstGeom prst="rect">
            <a:avLst/>
          </a:prstGeom>
        </p:spPr>
      </p:pic>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p:txBody>
          <a:bodyPr/>
          <a:lstStyle/>
          <a:p>
            <a:r>
              <a:rPr lang="en-US" dirty="0" smtClean="0">
                <a:latin typeface="Franklin Gothic Medium" pitchFamily="34" charset="0"/>
              </a:rPr>
              <a:t>Commercial Customers</a:t>
            </a:r>
            <a:endParaRPr lang="en-GB" b="1" dirty="0">
              <a:latin typeface="Franklin Gothic Medium" pitchFamily="34" charset="0"/>
            </a:endParaRPr>
          </a:p>
        </p:txBody>
      </p:sp>
      <p:sp>
        <p:nvSpPr>
          <p:cNvPr id="8" name="Text Placeholder 17"/>
          <p:cNvSpPr txBox="1">
            <a:spLocks/>
          </p:cNvSpPr>
          <p:nvPr/>
        </p:nvSpPr>
        <p:spPr bwMode="auto">
          <a:xfrm>
            <a:off x="685800" y="1235565"/>
            <a:ext cx="2892960"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0"/>
              </a:spcBef>
              <a:spcAft>
                <a:spcPts val="0"/>
              </a:spcAft>
              <a:buClr>
                <a:srgbClr val="00B0F0"/>
              </a:buClr>
              <a:buSzPct val="120000"/>
            </a:pPr>
            <a:r>
              <a:rPr lang="en-US" sz="1800" dirty="0" smtClean="0">
                <a:solidFill>
                  <a:srgbClr val="333333"/>
                </a:solidFill>
                <a:latin typeface="Franklin Gothic Book"/>
                <a:cs typeface="Franklin Gothic Book"/>
              </a:rPr>
              <a:t>Pole Star serves over 1,250 commercial customers representing a wide range</a:t>
            </a:r>
          </a:p>
          <a:p>
            <a:pPr lvl="0" defTabSz="914400">
              <a:spcBef>
                <a:spcPts val="0"/>
              </a:spcBef>
              <a:spcAft>
                <a:spcPts val="0"/>
              </a:spcAft>
              <a:buClr>
                <a:srgbClr val="00B0F0"/>
              </a:buClr>
              <a:buSzPct val="120000"/>
            </a:pPr>
            <a:r>
              <a:rPr lang="en-US" sz="1800" dirty="0" smtClean="0">
                <a:solidFill>
                  <a:srgbClr val="333333"/>
                </a:solidFill>
                <a:latin typeface="Franklin Gothic Book"/>
                <a:cs typeface="Franklin Gothic Book"/>
              </a:rPr>
              <a:t>of companies from sectors such as:</a:t>
            </a:r>
          </a:p>
          <a:p>
            <a:pPr lvl="0" defTabSz="914400">
              <a:spcBef>
                <a:spcPts val="0"/>
              </a:spcBef>
              <a:spcAft>
                <a:spcPts val="0"/>
              </a:spcAft>
              <a:buClr>
                <a:srgbClr val="00B0F0"/>
              </a:buClr>
              <a:buSzPct val="120000"/>
            </a:pPr>
            <a:endParaRPr lang="en-US" sz="1800" dirty="0" smtClean="0">
              <a:solidFill>
                <a:srgbClr val="333333"/>
              </a:solidFill>
              <a:latin typeface="Franklin Gothic Book"/>
              <a:cs typeface="Franklin Gothic Book"/>
            </a:endParaRPr>
          </a:p>
          <a:p>
            <a:pPr marL="285750" lvl="0" indent="-285750" defTabSz="914400">
              <a:lnSpc>
                <a:spcPct val="150000"/>
              </a:lnSpc>
              <a:spcBef>
                <a:spcPts val="0"/>
              </a:spcBef>
              <a:spcAft>
                <a:spcPts val="0"/>
              </a:spcAft>
              <a:buClr>
                <a:srgbClr val="00B0F0"/>
              </a:buClr>
              <a:buSzPct val="120000"/>
              <a:buFont typeface="Arial"/>
              <a:buChar char="•"/>
            </a:pPr>
            <a:r>
              <a:rPr lang="en-US" sz="1800" dirty="0" smtClean="0">
                <a:solidFill>
                  <a:srgbClr val="333333"/>
                </a:solidFill>
                <a:latin typeface="Franklin Gothic Book"/>
                <a:cs typeface="Franklin Gothic Book"/>
              </a:rPr>
              <a:t>Oil &amp; gas</a:t>
            </a:r>
            <a:endParaRPr lang="en-US" sz="1800" dirty="0">
              <a:solidFill>
                <a:srgbClr val="333333"/>
              </a:solidFill>
              <a:latin typeface="Franklin Gothic Book"/>
              <a:cs typeface="Franklin Gothic Book"/>
            </a:endParaRPr>
          </a:p>
          <a:p>
            <a:pPr marL="285750" lvl="0" indent="-285750" defTabSz="914400">
              <a:lnSpc>
                <a:spcPct val="150000"/>
              </a:lnSpc>
              <a:spcBef>
                <a:spcPts val="0"/>
              </a:spcBef>
              <a:spcAft>
                <a:spcPts val="0"/>
              </a:spcAft>
              <a:buClr>
                <a:srgbClr val="00B0F0"/>
              </a:buClr>
              <a:buSzPct val="120000"/>
              <a:buFont typeface="Arial"/>
              <a:buChar char="•"/>
            </a:pPr>
            <a:r>
              <a:rPr lang="en-US" sz="1800" dirty="0" smtClean="0">
                <a:solidFill>
                  <a:srgbClr val="333333"/>
                </a:solidFill>
                <a:latin typeface="Franklin Gothic Book"/>
                <a:cs typeface="Franklin Gothic Book"/>
              </a:rPr>
              <a:t>Logistics &amp; freight</a:t>
            </a:r>
          </a:p>
          <a:p>
            <a:pPr marL="285750" lvl="0" indent="-285750" defTabSz="914400">
              <a:lnSpc>
                <a:spcPct val="150000"/>
              </a:lnSpc>
              <a:spcBef>
                <a:spcPts val="0"/>
              </a:spcBef>
              <a:spcAft>
                <a:spcPts val="0"/>
              </a:spcAft>
              <a:buClr>
                <a:srgbClr val="00B0F0"/>
              </a:buClr>
              <a:buSzPct val="120000"/>
              <a:buFont typeface="Arial"/>
              <a:buChar char="•"/>
            </a:pPr>
            <a:r>
              <a:rPr lang="en-US" sz="1800" dirty="0" smtClean="0">
                <a:solidFill>
                  <a:srgbClr val="333333"/>
                </a:solidFill>
                <a:latin typeface="Franklin Gothic Book"/>
                <a:cs typeface="Franklin Gothic Book"/>
              </a:rPr>
              <a:t>Container lines</a:t>
            </a:r>
          </a:p>
          <a:p>
            <a:pPr marL="285750" lvl="0" indent="-285750" defTabSz="914400">
              <a:lnSpc>
                <a:spcPct val="150000"/>
              </a:lnSpc>
              <a:spcBef>
                <a:spcPts val="0"/>
              </a:spcBef>
              <a:spcAft>
                <a:spcPts val="0"/>
              </a:spcAft>
              <a:buClr>
                <a:srgbClr val="00B0F0"/>
              </a:buClr>
              <a:buSzPct val="120000"/>
              <a:buFont typeface="Arial"/>
              <a:buChar char="•"/>
            </a:pPr>
            <a:r>
              <a:rPr lang="en-US" sz="1800" dirty="0" smtClean="0">
                <a:solidFill>
                  <a:srgbClr val="333333"/>
                </a:solidFill>
                <a:latin typeface="Franklin Gothic Book"/>
                <a:cs typeface="Franklin Gothic Book"/>
              </a:rPr>
              <a:t>Cruise lines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Stock_maritime.jpg"/>
          <p:cNvPicPr>
            <a:picLocks noChangeAspect="1"/>
          </p:cNvPicPr>
          <p:nvPr/>
        </p:nvPicPr>
        <p:blipFill>
          <a:blip r:embed="rId3" cstate="print"/>
          <a:stretch>
            <a:fillRect/>
          </a:stretch>
        </p:blipFill>
        <p:spPr>
          <a:xfrm>
            <a:off x="0" y="-12664"/>
            <a:ext cx="4101651" cy="6877877"/>
          </a:xfrm>
          <a:prstGeom prst="rect">
            <a:avLst/>
          </a:prstGeom>
        </p:spPr>
      </p:pic>
      <p:sp>
        <p:nvSpPr>
          <p:cNvPr id="18437" name="Text Box 3"/>
          <p:cNvSpPr txBox="1">
            <a:spLocks noChangeArrowheads="1"/>
          </p:cNvSpPr>
          <p:nvPr/>
        </p:nvSpPr>
        <p:spPr bwMode="auto">
          <a:xfrm>
            <a:off x="4504084" y="2146860"/>
            <a:ext cx="4366378" cy="2862322"/>
          </a:xfrm>
          <a:prstGeom prst="rect">
            <a:avLst/>
          </a:prstGeom>
          <a:noFill/>
          <a:ln w="9525">
            <a:noFill/>
            <a:miter lim="800000"/>
            <a:headEnd/>
            <a:tailEnd/>
          </a:ln>
        </p:spPr>
        <p:txBody>
          <a:bodyPr wrap="square">
            <a:spAutoFit/>
          </a:bodyPr>
          <a:lstStyle/>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Long-Range Identification &amp; Tracking </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Data Centre/ASP Services</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Case Study: Panama Maritime Authority</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Government Customers</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Maritime Domain Awareness</a:t>
            </a: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a:xfrm>
            <a:off x="4583596" y="1510756"/>
            <a:ext cx="4166152" cy="505130"/>
          </a:xfrm>
        </p:spPr>
        <p:txBody>
          <a:bodyPr/>
          <a:lstStyle/>
          <a:p>
            <a:r>
              <a:rPr lang="en-GB" b="1" dirty="0" smtClean="0">
                <a:latin typeface="Franklin Gothic Medium" pitchFamily="34" charset="0"/>
              </a:rPr>
              <a:t>Government</a:t>
            </a:r>
            <a:endParaRPr lang="en-GB" b="1" dirty="0">
              <a:latin typeface="Franklin Gothic Medium" pitchFamily="34" charset="0"/>
            </a:endParaRPr>
          </a:p>
        </p:txBody>
      </p:sp>
      <p:pic>
        <p:nvPicPr>
          <p:cNvPr id="14" name="Picture 13" descr="bottom.png"/>
          <p:cNvPicPr>
            <a:picLocks noChangeAspect="1"/>
          </p:cNvPicPr>
          <p:nvPr/>
        </p:nvPicPr>
        <p:blipFill>
          <a:blip r:embed="rId4" cstate="print"/>
          <a:stretch>
            <a:fillRect/>
          </a:stretch>
        </p:blipFill>
        <p:spPr>
          <a:xfrm>
            <a:off x="0" y="5922453"/>
            <a:ext cx="9144000" cy="946547"/>
          </a:xfrm>
          <a:prstGeom prst="rect">
            <a:avLst/>
          </a:prstGeom>
        </p:spPr>
      </p:pic>
      <p:pic>
        <p:nvPicPr>
          <p:cNvPr id="15" name="Picture 14" descr="top.png"/>
          <p:cNvPicPr>
            <a:picLocks noChangeAspect="1"/>
          </p:cNvPicPr>
          <p:nvPr/>
        </p:nvPicPr>
        <p:blipFill>
          <a:blip r:embed="rId5" cstate="print"/>
          <a:stretch>
            <a:fillRect/>
          </a:stretch>
        </p:blipFill>
        <p:spPr>
          <a:xfrm>
            <a:off x="0" y="652"/>
            <a:ext cx="9144000" cy="473273"/>
          </a:xfrm>
          <a:prstGeom prst="rect">
            <a:avLst/>
          </a:prstGeom>
        </p:spPr>
      </p:pic>
      <p:sp>
        <p:nvSpPr>
          <p:cNvPr id="17" name="Slide Number Placeholder 5"/>
          <p:cNvSpPr txBox="1">
            <a:spLocks/>
          </p:cNvSpPr>
          <p:nvPr/>
        </p:nvSpPr>
        <p:spPr bwMode="auto">
          <a:xfrm>
            <a:off x="6556515" y="6521810"/>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685800" y="3161322"/>
            <a:ext cx="4487985" cy="3285297"/>
          </a:xfrm>
        </p:spPr>
        <p:txBody>
          <a:bodyPr/>
          <a:lstStyle/>
          <a:p>
            <a:pPr>
              <a:buClr>
                <a:srgbClr val="00B0F0"/>
              </a:buClr>
              <a:buSzPct val="120000"/>
            </a:pPr>
            <a:r>
              <a:rPr lang="en-US" dirty="0" smtClean="0"/>
              <a:t>The LRIT regulations apply to the following ship types engaged on international voyages:</a:t>
            </a:r>
          </a:p>
          <a:p>
            <a:pPr>
              <a:buClr>
                <a:srgbClr val="00B0F0"/>
              </a:buClr>
              <a:buSzPct val="120000"/>
              <a:buFont typeface="Arial" pitchFamily="34" charset="0"/>
              <a:buChar char="•"/>
            </a:pPr>
            <a:endParaRPr lang="en-US" dirty="0" smtClean="0"/>
          </a:p>
          <a:p>
            <a:pPr>
              <a:buClr>
                <a:srgbClr val="00B0F0"/>
              </a:buClr>
              <a:buSzPct val="120000"/>
              <a:buFont typeface="Arial" pitchFamily="34" charset="0"/>
              <a:buChar char="•"/>
            </a:pPr>
            <a:r>
              <a:rPr lang="en-US" dirty="0" smtClean="0"/>
              <a:t>  All passenger ships, including high speed craft</a:t>
            </a:r>
          </a:p>
          <a:p>
            <a:pPr>
              <a:lnSpc>
                <a:spcPct val="150000"/>
              </a:lnSpc>
              <a:buClr>
                <a:srgbClr val="00B0F0"/>
              </a:buClr>
              <a:buSzPct val="120000"/>
              <a:buFont typeface="Arial" pitchFamily="34" charset="0"/>
              <a:buChar char="•"/>
            </a:pPr>
            <a:r>
              <a:rPr lang="en-US" dirty="0" smtClean="0"/>
              <a:t>  Cargo ships, including high speed craft of 300 gross  </a:t>
            </a:r>
          </a:p>
          <a:p>
            <a:pPr>
              <a:spcBef>
                <a:spcPts val="0"/>
              </a:spcBef>
              <a:buClr>
                <a:srgbClr val="00B0F0"/>
              </a:buClr>
              <a:buSzPct val="120000"/>
            </a:pPr>
            <a:r>
              <a:rPr lang="en-US" dirty="0" smtClean="0"/>
              <a:t>    tonnes and above</a:t>
            </a:r>
          </a:p>
          <a:p>
            <a:pPr>
              <a:lnSpc>
                <a:spcPct val="150000"/>
              </a:lnSpc>
              <a:buClr>
                <a:srgbClr val="00B0F0"/>
              </a:buClr>
              <a:buSzPct val="120000"/>
              <a:buFont typeface="Arial" pitchFamily="34" charset="0"/>
              <a:buChar char="•"/>
            </a:pPr>
            <a:r>
              <a:rPr lang="en-US" dirty="0" smtClean="0"/>
              <a:t>  Mobile offshore drilling units</a:t>
            </a:r>
          </a:p>
        </p:txBody>
      </p:sp>
      <p:sp>
        <p:nvSpPr>
          <p:cNvPr id="16" name="Title 15"/>
          <p:cNvSpPr>
            <a:spLocks noGrp="1"/>
          </p:cNvSpPr>
          <p:nvPr>
            <p:ph type="title"/>
          </p:nvPr>
        </p:nvSpPr>
        <p:spPr/>
        <p:txBody>
          <a:bodyPr/>
          <a:lstStyle/>
          <a:p>
            <a:r>
              <a:rPr lang="en-GB" dirty="0" smtClean="0">
                <a:latin typeface="Franklin Gothic Medium" pitchFamily="34" charset="0"/>
              </a:rPr>
              <a:t>Long-Range Identification &amp; Tracking</a:t>
            </a:r>
            <a:endParaRPr lang="en-GB" b="1" dirty="0">
              <a:latin typeface="Franklin Gothic Medium" pitchFamily="34" charset="0"/>
            </a:endParaRPr>
          </a:p>
        </p:txBody>
      </p:sp>
      <p:sp>
        <p:nvSpPr>
          <p:cNvPr id="8" name="Text Placeholder 17"/>
          <p:cNvSpPr txBox="1">
            <a:spLocks/>
          </p:cNvSpPr>
          <p:nvPr/>
        </p:nvSpPr>
        <p:spPr bwMode="auto">
          <a:xfrm>
            <a:off x="685800" y="1266825"/>
            <a:ext cx="7808430" cy="178117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r>
              <a:rPr lang="en-US" sz="1800" dirty="0" smtClean="0">
                <a:solidFill>
                  <a:schemeClr val="tx1">
                    <a:lumMod val="75000"/>
                    <a:lumOff val="25000"/>
                  </a:schemeClr>
                </a:solidFill>
                <a:latin typeface="Franklin Gothic Book" pitchFamily="34" charset="0"/>
                <a:cs typeface="Franklin Gothic Book"/>
              </a:rPr>
              <a:t>Pole Star offers a comprehensive end-to-end LRIT service that consists of the most cost-effective and expandable data centre solution available. </a:t>
            </a:r>
            <a:r>
              <a:rPr lang="en-US" sz="1800" dirty="0" smtClean="0">
                <a:solidFill>
                  <a:schemeClr val="tx1">
                    <a:lumMod val="75000"/>
                    <a:lumOff val="25000"/>
                  </a:schemeClr>
                </a:solidFill>
                <a:latin typeface="Franklin Gothic Book" pitchFamily="34" charset="0"/>
              </a:rPr>
              <a:t>The company operates data </a:t>
            </a:r>
            <a:r>
              <a:rPr lang="en-US" sz="1800" dirty="0" err="1" smtClean="0">
                <a:solidFill>
                  <a:schemeClr val="tx1">
                    <a:lumMod val="75000"/>
                    <a:lumOff val="25000"/>
                  </a:schemeClr>
                </a:solidFill>
                <a:latin typeface="Franklin Gothic Book" pitchFamily="34" charset="0"/>
              </a:rPr>
              <a:t>centres</a:t>
            </a:r>
            <a:r>
              <a:rPr lang="en-US" sz="1800" dirty="0" smtClean="0">
                <a:solidFill>
                  <a:schemeClr val="tx1">
                    <a:lumMod val="75000"/>
                    <a:lumOff val="25000"/>
                  </a:schemeClr>
                </a:solidFill>
                <a:latin typeface="Franklin Gothic Book" pitchFamily="34" charset="0"/>
              </a:rPr>
              <a:t> on behalf of over 40 flag administrations, monitoring more than 16,000 ships, including those of Panama, Singapore, Liberia, and the Marshall Islands – the largest fleets in the International Maritime Organization’s LRIT network.</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cs typeface="Franklin Gothic Book"/>
            </a:endParaRPr>
          </a:p>
        </p:txBody>
      </p:sp>
      <p:pic>
        <p:nvPicPr>
          <p:cNvPr id="13" name="Picture 12" descr="MAT.png"/>
          <p:cNvPicPr>
            <a:picLocks noChangeAspect="1"/>
          </p:cNvPicPr>
          <p:nvPr/>
        </p:nvPicPr>
        <p:blipFill>
          <a:blip r:embed="rId3" cstate="print"/>
          <a:stretch>
            <a:fillRect/>
          </a:stretch>
        </p:blipFill>
        <p:spPr>
          <a:xfrm>
            <a:off x="5293823" y="3239115"/>
            <a:ext cx="3200407" cy="19842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685801" y="3389698"/>
            <a:ext cx="4347308" cy="3285297"/>
          </a:xfrm>
        </p:spPr>
        <p:txBody>
          <a:bodyPr/>
          <a:lstStyle/>
          <a:p>
            <a:pPr>
              <a:lnSpc>
                <a:spcPct val="150000"/>
              </a:lnSpc>
              <a:buClr>
                <a:srgbClr val="00B0F0"/>
              </a:buClr>
              <a:buSzPct val="120000"/>
              <a:buFont typeface="Arial" pitchFamily="34" charset="0"/>
              <a:buChar char="•"/>
            </a:pPr>
            <a:r>
              <a:rPr lang="en-US" dirty="0" smtClean="0"/>
              <a:t>  Data centre provider and manager for 45 flags</a:t>
            </a:r>
          </a:p>
          <a:p>
            <a:pPr>
              <a:lnSpc>
                <a:spcPct val="150000"/>
              </a:lnSpc>
              <a:buClr>
                <a:srgbClr val="00B0F0"/>
              </a:buClr>
              <a:buSzPct val="120000"/>
              <a:buFont typeface="Arial" pitchFamily="34" charset="0"/>
              <a:buChar char="•"/>
            </a:pPr>
            <a:r>
              <a:rPr lang="en-US" dirty="0" smtClean="0"/>
              <a:t>  Authorised Service Provider for over 90 flags</a:t>
            </a:r>
          </a:p>
          <a:p>
            <a:pPr>
              <a:lnSpc>
                <a:spcPct val="150000"/>
              </a:lnSpc>
              <a:buClr>
                <a:srgbClr val="00B0F0"/>
              </a:buClr>
              <a:buSzPct val="120000"/>
              <a:buFont typeface="Arial" pitchFamily="34" charset="0"/>
              <a:buChar char="•"/>
            </a:pPr>
            <a:r>
              <a:rPr lang="en-US" dirty="0" smtClean="0"/>
              <a:t>  More than 16,000 ships monitored</a:t>
            </a:r>
          </a:p>
          <a:p>
            <a:pPr>
              <a:lnSpc>
                <a:spcPct val="150000"/>
              </a:lnSpc>
              <a:buClr>
                <a:srgbClr val="00B0F0"/>
              </a:buClr>
              <a:buSzPct val="120000"/>
              <a:buFont typeface="Arial" pitchFamily="34" charset="0"/>
              <a:buChar char="•"/>
            </a:pPr>
            <a:r>
              <a:rPr lang="en-US" dirty="0" smtClean="0"/>
              <a:t>  Sophisticated web-user interface with advanced LRIT </a:t>
            </a:r>
          </a:p>
          <a:p>
            <a:pPr>
              <a:spcBef>
                <a:spcPts val="0"/>
              </a:spcBef>
              <a:buClr>
                <a:srgbClr val="00B0F0"/>
              </a:buClr>
              <a:buSzPct val="120000"/>
            </a:pPr>
            <a:r>
              <a:rPr lang="en-US" dirty="0" smtClean="0"/>
              <a:t>    and fleet management functions</a:t>
            </a:r>
          </a:p>
          <a:p>
            <a:pPr>
              <a:lnSpc>
                <a:spcPct val="150000"/>
              </a:lnSpc>
              <a:buClr>
                <a:srgbClr val="00B0F0"/>
              </a:buClr>
              <a:buSzPct val="120000"/>
              <a:buFont typeface="Arial" pitchFamily="34" charset="0"/>
              <a:buChar char="•"/>
            </a:pPr>
            <a:r>
              <a:rPr lang="en-US" dirty="0" smtClean="0"/>
              <a:t>  24/7 multilingual support</a:t>
            </a:r>
          </a:p>
        </p:txBody>
      </p:sp>
      <p:sp>
        <p:nvSpPr>
          <p:cNvPr id="16" name="Title 15"/>
          <p:cNvSpPr>
            <a:spLocks noGrp="1"/>
          </p:cNvSpPr>
          <p:nvPr>
            <p:ph type="title"/>
          </p:nvPr>
        </p:nvSpPr>
        <p:spPr/>
        <p:txBody>
          <a:bodyPr/>
          <a:lstStyle/>
          <a:p>
            <a:r>
              <a:rPr lang="en-GB" dirty="0" smtClean="0">
                <a:latin typeface="Franklin Gothic Medium" pitchFamily="34" charset="0"/>
              </a:rPr>
              <a:t>Data Centre/ASP Services</a:t>
            </a:r>
            <a:endParaRPr lang="en-GB" b="1" dirty="0">
              <a:latin typeface="Franklin Gothic Medium" pitchFamily="34" charset="0"/>
            </a:endParaRPr>
          </a:p>
        </p:txBody>
      </p:sp>
      <p:sp>
        <p:nvSpPr>
          <p:cNvPr id="8" name="Text Placeholder 17"/>
          <p:cNvSpPr txBox="1">
            <a:spLocks/>
          </p:cNvSpPr>
          <p:nvPr/>
        </p:nvSpPr>
        <p:spPr bwMode="auto">
          <a:xfrm>
            <a:off x="685800" y="1266825"/>
            <a:ext cx="7731369" cy="184369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600"/>
              </a:spcBef>
              <a:spcAft>
                <a:spcPts val="600"/>
              </a:spcAft>
              <a:buClr>
                <a:srgbClr val="00B0F0"/>
              </a:buClr>
              <a:buSzPct val="120000"/>
            </a:pPr>
            <a:r>
              <a:rPr lang="en-US" sz="1800" dirty="0" smtClean="0">
                <a:solidFill>
                  <a:schemeClr val="tx1">
                    <a:lumMod val="75000"/>
                    <a:lumOff val="25000"/>
                  </a:schemeClr>
                </a:solidFill>
                <a:latin typeface="Franklin Gothic Book"/>
                <a:cs typeface="Franklin Gothic Book"/>
              </a:rPr>
              <a:t>Pole Star has provided ship tracking services to governments and the industry for more than 10 years. The company was the first to establish a demonstration National Data Centre during the LRIT prototype stage.</a:t>
            </a:r>
          </a:p>
          <a:p>
            <a:pPr lvl="0" defTabSz="914400">
              <a:spcBef>
                <a:spcPts val="600"/>
              </a:spcBef>
              <a:spcAft>
                <a:spcPts val="600"/>
              </a:spcAft>
              <a:buClr>
                <a:srgbClr val="00B0F0"/>
              </a:buClr>
              <a:buSzPct val="120000"/>
            </a:pPr>
            <a:r>
              <a:rPr lang="en-US" sz="1800" dirty="0" smtClean="0">
                <a:solidFill>
                  <a:schemeClr val="tx1">
                    <a:lumMod val="75000"/>
                    <a:lumOff val="25000"/>
                  </a:schemeClr>
                </a:solidFill>
                <a:latin typeface="Franklin Gothic Book"/>
                <a:cs typeface="Franklin Gothic Book"/>
              </a:rPr>
              <a:t>Flags appointing Pole Star as their data centre provider will be supported by a professional and committed ASP dedicated to the provision of the most sophisticated and technically advanced schedule of LRIT services.</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endParaRPr>
          </a:p>
          <a:p>
            <a:pPr lvl="0" defTabSz="914400">
              <a:spcBef>
                <a:spcPts val="600"/>
              </a:spcBef>
              <a:spcAft>
                <a:spcPts val="600"/>
              </a:spcAft>
              <a:buClr>
                <a:srgbClr val="00B0F0"/>
              </a:buClr>
              <a:buSzPct val="120000"/>
            </a:pP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endParaRPr>
          </a:p>
        </p:txBody>
      </p:sp>
      <p:pic>
        <p:nvPicPr>
          <p:cNvPr id="13" name="Picture 12" descr="MAT.png"/>
          <p:cNvPicPr>
            <a:picLocks noChangeAspect="1"/>
          </p:cNvPicPr>
          <p:nvPr/>
        </p:nvPicPr>
        <p:blipFill>
          <a:blip r:embed="rId3" cstate="print"/>
          <a:stretch>
            <a:fillRect/>
          </a:stretch>
        </p:blipFill>
        <p:spPr>
          <a:xfrm>
            <a:off x="5293823" y="3515900"/>
            <a:ext cx="3200407" cy="19842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685801" y="3338253"/>
            <a:ext cx="4347308" cy="3285297"/>
          </a:xfrm>
        </p:spPr>
        <p:txBody>
          <a:bodyPr/>
          <a:lstStyle/>
          <a:p>
            <a:pPr>
              <a:lnSpc>
                <a:spcPct val="150000"/>
              </a:lnSpc>
              <a:buClr>
                <a:srgbClr val="00B0F0"/>
              </a:buClr>
              <a:buSzPct val="120000"/>
              <a:buFont typeface="Arial" pitchFamily="34" charset="0"/>
              <a:buChar char="•"/>
            </a:pPr>
            <a:r>
              <a:rPr lang="en-US" dirty="0" smtClean="0"/>
              <a:t>  10,000,000+ LRIT positions received</a:t>
            </a:r>
          </a:p>
          <a:p>
            <a:pPr>
              <a:lnSpc>
                <a:spcPct val="150000"/>
              </a:lnSpc>
              <a:buClr>
                <a:srgbClr val="00B0F0"/>
              </a:buClr>
              <a:buSzPct val="120000"/>
              <a:buFont typeface="Arial" pitchFamily="34" charset="0"/>
              <a:buChar char="•"/>
            </a:pPr>
            <a:r>
              <a:rPr lang="en-US" dirty="0" smtClean="0"/>
              <a:t>  7,200+ successful Panamanian conformance tests</a:t>
            </a:r>
          </a:p>
          <a:p>
            <a:pPr>
              <a:lnSpc>
                <a:spcPct val="150000"/>
              </a:lnSpc>
              <a:buClr>
                <a:srgbClr val="00B0F0"/>
              </a:buClr>
              <a:buSzPct val="120000"/>
              <a:buFont typeface="Arial" pitchFamily="34" charset="0"/>
              <a:buChar char="•"/>
            </a:pPr>
            <a:r>
              <a:rPr lang="en-US" dirty="0" smtClean="0"/>
              <a:t>  6,000+ positions/day forwarded to other data </a:t>
            </a:r>
            <a:r>
              <a:rPr lang="en-US" dirty="0" err="1" smtClean="0"/>
              <a:t>centres</a:t>
            </a:r>
            <a:r>
              <a:rPr lang="en-US" dirty="0" smtClean="0"/>
              <a:t>  </a:t>
            </a:r>
          </a:p>
          <a:p>
            <a:pPr>
              <a:spcBef>
                <a:spcPts val="0"/>
              </a:spcBef>
              <a:buClr>
                <a:srgbClr val="00B0F0"/>
              </a:buClr>
              <a:buSzPct val="120000"/>
            </a:pPr>
            <a:r>
              <a:rPr lang="en-US" dirty="0" smtClean="0"/>
              <a:t>    via the International Data Exchange (IDE)</a:t>
            </a:r>
          </a:p>
          <a:p>
            <a:pPr>
              <a:lnSpc>
                <a:spcPct val="150000"/>
              </a:lnSpc>
              <a:buClr>
                <a:srgbClr val="00B0F0"/>
              </a:buClr>
              <a:buSzPct val="120000"/>
              <a:buFont typeface="Arial" pitchFamily="34" charset="0"/>
              <a:buChar char="•"/>
            </a:pPr>
            <a:r>
              <a:rPr lang="en-US" dirty="0" smtClean="0"/>
              <a:t>  Manned by duty officers 24/7/365  </a:t>
            </a:r>
          </a:p>
          <a:p>
            <a:pPr>
              <a:spcBef>
                <a:spcPts val="800"/>
              </a:spcBef>
              <a:buClr>
                <a:srgbClr val="00B0F0"/>
              </a:buClr>
              <a:buSzPct val="120000"/>
              <a:buFont typeface="Arial" pitchFamily="34" charset="0"/>
              <a:buChar char="•"/>
            </a:pPr>
            <a:r>
              <a:rPr lang="en-US" dirty="0" smtClean="0"/>
              <a:t>  Realtime counter-piracy coordination  </a:t>
            </a:r>
            <a:br>
              <a:rPr lang="en-US" dirty="0" smtClean="0"/>
            </a:br>
            <a:r>
              <a:rPr lang="en-US" dirty="0" smtClean="0"/>
              <a:t>    (with NATO and EU taskforces)</a:t>
            </a:r>
          </a:p>
        </p:txBody>
      </p:sp>
      <p:sp>
        <p:nvSpPr>
          <p:cNvPr id="16" name="Title 15"/>
          <p:cNvSpPr>
            <a:spLocks noGrp="1"/>
          </p:cNvSpPr>
          <p:nvPr>
            <p:ph type="title"/>
          </p:nvPr>
        </p:nvSpPr>
        <p:spPr/>
        <p:txBody>
          <a:bodyPr/>
          <a:lstStyle/>
          <a:p>
            <a:r>
              <a:rPr lang="en-GB" dirty="0" smtClean="0">
                <a:latin typeface="Franklin Gothic Medium" pitchFamily="34" charset="0"/>
              </a:rPr>
              <a:t>Case Study: Panama Maritime Authority LRIT</a:t>
            </a:r>
          </a:p>
        </p:txBody>
      </p:sp>
      <p:sp>
        <p:nvSpPr>
          <p:cNvPr id="8" name="Text Placeholder 17"/>
          <p:cNvSpPr txBox="1">
            <a:spLocks/>
          </p:cNvSpPr>
          <p:nvPr/>
        </p:nvSpPr>
        <p:spPr bwMode="auto">
          <a:xfrm>
            <a:off x="685800" y="1266825"/>
            <a:ext cx="7808430" cy="184369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600"/>
              </a:spcBef>
              <a:spcAft>
                <a:spcPts val="600"/>
              </a:spcAft>
              <a:buClr>
                <a:srgbClr val="00B0F0"/>
              </a:buClr>
              <a:buSzPct val="120000"/>
            </a:pPr>
            <a:r>
              <a:rPr lang="en-US" sz="1800" dirty="0" smtClean="0">
                <a:solidFill>
                  <a:srgbClr val="333333"/>
                </a:solidFill>
                <a:latin typeface="Franklin Gothic Book"/>
                <a:cs typeface="Franklin Gothic Book"/>
              </a:rPr>
              <a:t>Pole Star operates the data centre for Panama, the largest National Data Centre within the International Maritime Organization’s Long-Range Identification and Tracking system.</a:t>
            </a:r>
          </a:p>
          <a:p>
            <a:pPr lvl="0" defTabSz="914400">
              <a:spcBef>
                <a:spcPts val="600"/>
              </a:spcBef>
              <a:spcAft>
                <a:spcPts val="600"/>
              </a:spcAft>
              <a:buClr>
                <a:srgbClr val="00B0F0"/>
              </a:buClr>
              <a:buSzPct val="120000"/>
            </a:pPr>
            <a:r>
              <a:rPr lang="en-US" sz="1800" dirty="0" smtClean="0">
                <a:solidFill>
                  <a:srgbClr val="333333"/>
                </a:solidFill>
                <a:latin typeface="Franklin Gothic Book"/>
                <a:cs typeface="Franklin Gothic Book"/>
              </a:rPr>
              <a:t>The world’s largest merchant marine fleet is managed by the Panama Maritime Authority (AMP). This includes over 8,000 ships in excess of 200 million Gross Registered Tons (GRT).</a:t>
            </a:r>
          </a:p>
          <a:p>
            <a:pPr lvl="0" defTabSz="914400">
              <a:spcBef>
                <a:spcPts val="600"/>
              </a:spcBef>
              <a:spcAft>
                <a:spcPts val="600"/>
              </a:spcAft>
              <a:buClr>
                <a:srgbClr val="00B0F0"/>
              </a:buClr>
              <a:buSzPct val="120000"/>
            </a:pPr>
            <a:endParaRPr kumimoji="0" lang="en-US" sz="18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p:txBody>
      </p:sp>
      <p:pic>
        <p:nvPicPr>
          <p:cNvPr id="13" name="Picture 12" descr="MAT.png"/>
          <p:cNvPicPr>
            <a:picLocks noChangeAspect="1"/>
          </p:cNvPicPr>
          <p:nvPr/>
        </p:nvPicPr>
        <p:blipFill>
          <a:blip r:embed="rId3" cstate="print"/>
          <a:stretch>
            <a:fillRect/>
          </a:stretch>
        </p:blipFill>
        <p:spPr>
          <a:xfrm>
            <a:off x="5293823" y="3515900"/>
            <a:ext cx="3200407" cy="19842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4611414" y="596845"/>
            <a:ext cx="3832991" cy="646331"/>
          </a:xfrm>
          <a:prstGeom prst="roundRect">
            <a:avLst/>
          </a:prstGeom>
          <a:solidFill>
            <a:srgbClr val="FFFCF3"/>
          </a:solidFill>
          <a:ln w="12700">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p:txBody>
          <a:bodyPr/>
          <a:lstStyle/>
          <a:p>
            <a:r>
              <a:rPr lang="en-GB" dirty="0" smtClean="0">
                <a:latin typeface="Franklin Gothic Medium" pitchFamily="34" charset="0"/>
              </a:rPr>
              <a:t>Government Customers</a:t>
            </a:r>
            <a:endParaRPr lang="en-GB" sz="1100" dirty="0" smtClean="0">
              <a:latin typeface="Arial" pitchFamily="34" charset="0"/>
              <a:cs typeface="Arial" pitchFamily="34" charset="0"/>
            </a:endParaRPr>
          </a:p>
        </p:txBody>
      </p:sp>
      <p:sp>
        <p:nvSpPr>
          <p:cNvPr id="8" name="Text Placeholder 17"/>
          <p:cNvSpPr txBox="1">
            <a:spLocks/>
          </p:cNvSpPr>
          <p:nvPr/>
        </p:nvSpPr>
        <p:spPr bwMode="auto">
          <a:xfrm>
            <a:off x="685800" y="1424485"/>
            <a:ext cx="1981200"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Algeria</a:t>
            </a:r>
            <a:endParaRPr lang="en-US" sz="1200" dirty="0" smtClean="0">
              <a:solidFill>
                <a:srgbClr val="C3912C"/>
              </a:solidFill>
              <a:latin typeface="Franklin Gothic Book"/>
              <a:cs typeface="Franklin Gothic Book"/>
            </a:endParaRP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Antigua &amp; Barbuda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Argentina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Australia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Bahamas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Bahrain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Bangladesh</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Barbados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Belgium</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Belize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Bermuda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Bolivia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Brazil</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British Virgin Islands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Brunei Darussalam</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Canada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Cape Verde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Cayman Islands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Chile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China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Cook Islands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Croatia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Curacao</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Cyprus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Denmark</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Dominica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Ethiopia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Egypt</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Estonia</a:t>
            </a:r>
          </a:p>
          <a:p>
            <a:pPr defTabSz="914400">
              <a:spcBef>
                <a:spcPts val="0"/>
              </a:spcBef>
              <a:spcAft>
                <a:spcPts val="0"/>
              </a:spcAft>
              <a:buClr>
                <a:srgbClr val="00B0F0"/>
              </a:buClr>
              <a:buSzPct val="120000"/>
            </a:pPr>
            <a:endParaRPr lang="en-US" sz="1000" dirty="0" smtClean="0">
              <a:solidFill>
                <a:srgbClr val="333333"/>
              </a:solidFill>
              <a:latin typeface="Franklin Gothic Book"/>
              <a:cs typeface="Franklin Gothic Book"/>
            </a:endParaRPr>
          </a:p>
          <a:p>
            <a:pPr defTabSz="914400">
              <a:spcBef>
                <a:spcPts val="0"/>
              </a:spcBef>
              <a:spcAft>
                <a:spcPts val="0"/>
              </a:spcAft>
              <a:buClr>
                <a:srgbClr val="00B0F0"/>
              </a:buClr>
              <a:buSzPct val="120000"/>
            </a:pPr>
            <a:endParaRPr lang="en-US" sz="1000" dirty="0" smtClean="0">
              <a:solidFill>
                <a:srgbClr val="333333"/>
              </a:solidFill>
              <a:latin typeface="Franklin Gothic Book"/>
              <a:cs typeface="Franklin Gothic Book"/>
            </a:endParaRPr>
          </a:p>
        </p:txBody>
      </p:sp>
      <p:sp>
        <p:nvSpPr>
          <p:cNvPr id="10" name="Text Placeholder 17"/>
          <p:cNvSpPr txBox="1">
            <a:spLocks/>
          </p:cNvSpPr>
          <p:nvPr/>
        </p:nvSpPr>
        <p:spPr bwMode="auto">
          <a:xfrm>
            <a:off x="2848309"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Faroe Islands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Falkland Islands</a:t>
            </a:r>
          </a:p>
          <a:p>
            <a:pPr defTabSz="914400">
              <a:spcBef>
                <a:spcPts val="0"/>
              </a:spcBef>
              <a:spcAft>
                <a:spcPts val="0"/>
              </a:spcAft>
              <a:buClr>
                <a:srgbClr val="00B0F0"/>
              </a:buClr>
              <a:buSzPct val="120000"/>
            </a:pPr>
            <a:r>
              <a:rPr lang="en-US" sz="900" dirty="0" smtClean="0">
                <a:solidFill>
                  <a:srgbClr val="333333"/>
                </a:solidFill>
                <a:latin typeface="Franklin Gothic Book"/>
                <a:cs typeface="Franklin Gothic Book"/>
              </a:rPr>
              <a:t>Federated States of Micronesia</a:t>
            </a:r>
            <a:endParaRPr lang="en-US" sz="1000" dirty="0" smtClean="0">
              <a:solidFill>
                <a:srgbClr val="333333"/>
              </a:solidFill>
              <a:latin typeface="Franklin Gothic Book"/>
              <a:cs typeface="Franklin Gothic Book"/>
            </a:endParaRP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Fiji</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Finland</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France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The Gambia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Germany</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Ghana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Gibraltar</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Greece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Guyana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Honduras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Hong Kong</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India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Indonesia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Ireland</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Isle of Man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Israel</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Italy</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Jamaica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Japan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Jordan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Kenya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Kiribati</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Korea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Kuwait</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Latvia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Liberia</a:t>
            </a:r>
          </a:p>
          <a:p>
            <a:pPr defTabSz="914400">
              <a:spcBef>
                <a:spcPts val="0"/>
              </a:spcBef>
              <a:spcAft>
                <a:spcPts val="0"/>
              </a:spcAft>
              <a:buClr>
                <a:srgbClr val="00B0F0"/>
              </a:buClr>
              <a:buSzPct val="120000"/>
            </a:pPr>
            <a:endParaRPr lang="en-US" sz="1000" dirty="0" smtClean="0">
              <a:solidFill>
                <a:srgbClr val="333333"/>
              </a:solidFill>
              <a:latin typeface="Franklin Gothic Book"/>
              <a:cs typeface="Franklin Gothic Book"/>
            </a:endParaRPr>
          </a:p>
          <a:p>
            <a:pPr defTabSz="914400">
              <a:spcBef>
                <a:spcPts val="0"/>
              </a:spcBef>
              <a:spcAft>
                <a:spcPts val="0"/>
              </a:spcAft>
              <a:buClr>
                <a:srgbClr val="00B0F0"/>
              </a:buClr>
              <a:buSzPct val="120000"/>
            </a:pPr>
            <a:endParaRPr lang="en-US" sz="1000" dirty="0" smtClean="0">
              <a:solidFill>
                <a:srgbClr val="333333"/>
              </a:solidFill>
              <a:latin typeface="Franklin Gothic Book"/>
              <a:cs typeface="Franklin Gothic Book"/>
            </a:endParaRPr>
          </a:p>
        </p:txBody>
      </p:sp>
      <p:sp>
        <p:nvSpPr>
          <p:cNvPr id="11" name="Text Placeholder 17"/>
          <p:cNvSpPr txBox="1">
            <a:spLocks/>
          </p:cNvSpPr>
          <p:nvPr/>
        </p:nvSpPr>
        <p:spPr bwMode="auto">
          <a:xfrm>
            <a:off x="4829509"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Lithuania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Luxembourg</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Madeira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Malaysia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Maldives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Malta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Marshall Islands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Mexico</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Montenegro</a:t>
            </a:r>
          </a:p>
          <a:p>
            <a:pPr defTabSz="914400">
              <a:spcBef>
                <a:spcPts val="0"/>
              </a:spcBef>
              <a:spcAft>
                <a:spcPts val="0"/>
              </a:spcAft>
              <a:buClr>
                <a:srgbClr val="00B0F0"/>
              </a:buClr>
              <a:buSzPct val="120000"/>
            </a:pPr>
            <a:r>
              <a:rPr lang="en-US" sz="1000" dirty="0" smtClean="0">
                <a:solidFill>
                  <a:schemeClr val="tx1">
                    <a:lumMod val="75000"/>
                    <a:lumOff val="25000"/>
                  </a:schemeClr>
                </a:solidFill>
                <a:latin typeface="Franklin Gothic Book" pitchFamily="34" charset="0"/>
              </a:rPr>
              <a:t>Mozambique</a:t>
            </a:r>
            <a:endParaRPr lang="en-US" sz="1000" dirty="0" smtClean="0">
              <a:solidFill>
                <a:schemeClr val="tx1">
                  <a:lumMod val="75000"/>
                  <a:lumOff val="25000"/>
                </a:schemeClr>
              </a:solidFill>
              <a:latin typeface="Franklin Gothic Book" pitchFamily="34" charset="0"/>
              <a:cs typeface="Franklin Gothic Book"/>
            </a:endParaRP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Myanmar</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Namibia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Nauru</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The Netherlands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New Zealand</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Nigeria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Niue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Norway</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Oman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Pakistan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Palau</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Panama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Papua New Guinea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The Philippines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Poland</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Portugal</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Qatar</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Romania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Russia</a:t>
            </a:r>
          </a:p>
          <a:p>
            <a:pPr defTabSz="914400">
              <a:spcBef>
                <a:spcPts val="0"/>
              </a:spcBef>
              <a:spcAft>
                <a:spcPts val="0"/>
              </a:spcAft>
              <a:buClr>
                <a:srgbClr val="00B0F0"/>
              </a:buClr>
              <a:buSzPct val="120000"/>
            </a:pPr>
            <a:endParaRPr lang="en-US" sz="1000" dirty="0" smtClean="0">
              <a:solidFill>
                <a:srgbClr val="333333"/>
              </a:solidFill>
              <a:latin typeface="Franklin Gothic Book"/>
              <a:cs typeface="Franklin Gothic Book"/>
            </a:endParaRPr>
          </a:p>
        </p:txBody>
      </p:sp>
      <p:sp>
        <p:nvSpPr>
          <p:cNvPr id="12" name="Text Placeholder 17"/>
          <p:cNvSpPr txBox="1">
            <a:spLocks/>
          </p:cNvSpPr>
          <p:nvPr/>
        </p:nvSpPr>
        <p:spPr bwMode="auto">
          <a:xfrm>
            <a:off x="6708230"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St. Kitts and Nevis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St. Vincent and the Grenadines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Samoa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Saudi Arabia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The Seychelles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Sierra Leone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Singapore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Slovak Republic</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Slovenia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Solomon Islands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South Africa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Spain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Sudan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Sweden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Switzerland</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Taiwan</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Thailand</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Tokelau</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Tonga</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Trinidad and Tobago</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Turkey</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Tuvalu</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Ukraine</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United Arab Emirates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United Kingdom</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United States</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Uruguay</a:t>
            </a:r>
          </a:p>
          <a:p>
            <a:pPr defTabSz="914400">
              <a:spcBef>
                <a:spcPts val="0"/>
              </a:spcBef>
              <a:spcAft>
                <a:spcPts val="0"/>
              </a:spcAft>
              <a:buClr>
                <a:srgbClr val="00B0F0"/>
              </a:buClr>
              <a:buSzPct val="120000"/>
            </a:pPr>
            <a:r>
              <a:rPr lang="en-US" sz="1000" dirty="0" smtClean="0">
                <a:solidFill>
                  <a:srgbClr val="333333"/>
                </a:solidFill>
                <a:latin typeface="Franklin Gothic Book"/>
                <a:cs typeface="Franklin Gothic Book"/>
              </a:rPr>
              <a:t>Vanuatu</a:t>
            </a:r>
          </a:p>
          <a:p>
            <a:pPr defTabSz="914400">
              <a:spcBef>
                <a:spcPts val="0"/>
              </a:spcBef>
              <a:spcAft>
                <a:spcPts val="0"/>
              </a:spcAft>
              <a:buClr>
                <a:srgbClr val="00B0F0"/>
              </a:buClr>
              <a:buSzPct val="120000"/>
            </a:pPr>
            <a:endParaRPr lang="en-US" sz="1000" dirty="0" smtClean="0">
              <a:solidFill>
                <a:srgbClr val="333333"/>
              </a:solidFill>
              <a:latin typeface="Franklin Gothic Book"/>
              <a:cs typeface="Franklin Gothic Book"/>
            </a:endParaRPr>
          </a:p>
        </p:txBody>
      </p:sp>
      <p:sp>
        <p:nvSpPr>
          <p:cNvPr id="15" name="TextBox 14"/>
          <p:cNvSpPr txBox="1"/>
          <p:nvPr/>
        </p:nvSpPr>
        <p:spPr>
          <a:xfrm>
            <a:off x="4650829" y="772257"/>
            <a:ext cx="1639614" cy="276999"/>
          </a:xfrm>
          <a:prstGeom prst="rect">
            <a:avLst/>
          </a:prstGeom>
          <a:noFill/>
        </p:spPr>
        <p:txBody>
          <a:bodyPr wrap="square" rtlCol="0">
            <a:spAutoFit/>
          </a:bodyPr>
          <a:lstStyle/>
          <a:p>
            <a:r>
              <a:rPr lang="en-GB" sz="1200" b="1" dirty="0" smtClean="0">
                <a:latin typeface="Arial" pitchFamily="34" charset="0"/>
                <a:cs typeface="Arial" pitchFamily="34" charset="0"/>
              </a:rPr>
              <a:t>Services provided:</a:t>
            </a:r>
            <a:endParaRPr lang="en-US" sz="1200" b="1" dirty="0"/>
          </a:p>
        </p:txBody>
      </p:sp>
      <p:sp>
        <p:nvSpPr>
          <p:cNvPr id="17" name="TextBox 16"/>
          <p:cNvSpPr txBox="1"/>
          <p:nvPr/>
        </p:nvSpPr>
        <p:spPr>
          <a:xfrm>
            <a:off x="6142639" y="596845"/>
            <a:ext cx="2441688" cy="651460"/>
          </a:xfrm>
          <a:prstGeom prst="rect">
            <a:avLst/>
          </a:prstGeom>
          <a:noFill/>
        </p:spPr>
        <p:txBody>
          <a:bodyPr wrap="square" rtlCol="0">
            <a:spAutoFit/>
          </a:bodyPr>
          <a:lstStyle/>
          <a:p>
            <a:pPr>
              <a:spcBef>
                <a:spcPts val="50"/>
              </a:spcBef>
              <a:spcAft>
                <a:spcPts val="50"/>
              </a:spcAft>
              <a:buSzPct val="115000"/>
              <a:buFont typeface="Arial" pitchFamily="34" charset="0"/>
              <a:buChar char="•"/>
            </a:pPr>
            <a:r>
              <a:rPr lang="en-GB" sz="1100" b="1" dirty="0" smtClean="0">
                <a:solidFill>
                  <a:srgbClr val="764D29"/>
                </a:solidFill>
                <a:latin typeface="Arial" pitchFamily="34" charset="0"/>
                <a:cs typeface="Arial" pitchFamily="34" charset="0"/>
              </a:rPr>
              <a:t> LRIT Data Centre</a:t>
            </a:r>
          </a:p>
          <a:p>
            <a:pPr>
              <a:spcBef>
                <a:spcPts val="50"/>
              </a:spcBef>
              <a:spcAft>
                <a:spcPts val="50"/>
              </a:spcAft>
              <a:buSzPct val="115000"/>
              <a:buFont typeface="Arial" pitchFamily="34" charset="0"/>
              <a:buChar char="•"/>
            </a:pPr>
            <a:r>
              <a:rPr lang="en-GB" sz="1100" b="1" dirty="0" smtClean="0">
                <a:solidFill>
                  <a:srgbClr val="C3912C"/>
                </a:solidFill>
                <a:latin typeface="Arial" pitchFamily="34" charset="0"/>
                <a:cs typeface="Arial" pitchFamily="34" charset="0"/>
              </a:rPr>
              <a:t> LRIT Conformance Testing</a:t>
            </a:r>
          </a:p>
          <a:p>
            <a:pPr>
              <a:spcBef>
                <a:spcPts val="50"/>
              </a:spcBef>
              <a:spcAft>
                <a:spcPts val="50"/>
              </a:spcAft>
              <a:buSzPct val="115000"/>
              <a:buFont typeface="Arial" pitchFamily="34" charset="0"/>
              <a:buChar char="•"/>
            </a:pPr>
            <a:r>
              <a:rPr lang="en-GB" sz="1100" b="1" dirty="0" smtClean="0">
                <a:solidFill>
                  <a:srgbClr val="00AEEF"/>
                </a:solidFill>
                <a:latin typeface="Arial" pitchFamily="34" charset="0"/>
                <a:cs typeface="Arial" pitchFamily="34" charset="0"/>
              </a:rPr>
              <a:t> Fisheries Management*</a:t>
            </a:r>
            <a:endParaRPr lang="en-US" sz="1100" b="1" dirty="0">
              <a:solidFill>
                <a:srgbClr val="00AEEF"/>
              </a:solidFill>
            </a:endParaRPr>
          </a:p>
        </p:txBody>
      </p:sp>
      <p:sp>
        <p:nvSpPr>
          <p:cNvPr id="22" name="Oval 21"/>
          <p:cNvSpPr/>
          <p:nvPr/>
        </p:nvSpPr>
        <p:spPr bwMode="auto">
          <a:xfrm>
            <a:off x="1219187" y="197742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3" name="Oval 22"/>
          <p:cNvSpPr/>
          <p:nvPr/>
        </p:nvSpPr>
        <p:spPr bwMode="auto">
          <a:xfrm>
            <a:off x="1352536" y="197742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4" name="Oval 23"/>
          <p:cNvSpPr/>
          <p:nvPr/>
        </p:nvSpPr>
        <p:spPr bwMode="auto">
          <a:xfrm>
            <a:off x="1107277" y="151472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5" name="Oval 24"/>
          <p:cNvSpPr/>
          <p:nvPr/>
        </p:nvSpPr>
        <p:spPr bwMode="auto">
          <a:xfrm>
            <a:off x="1240626" y="15147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6" name="Oval 25"/>
          <p:cNvSpPr/>
          <p:nvPr/>
        </p:nvSpPr>
        <p:spPr bwMode="auto">
          <a:xfrm>
            <a:off x="1488277" y="197742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7" name="Oval 26"/>
          <p:cNvSpPr/>
          <p:nvPr/>
        </p:nvSpPr>
        <p:spPr bwMode="auto">
          <a:xfrm>
            <a:off x="6201022" y="684891"/>
            <a:ext cx="90487" cy="90487"/>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8" name="Oval 27"/>
          <p:cNvSpPr/>
          <p:nvPr/>
        </p:nvSpPr>
        <p:spPr bwMode="auto">
          <a:xfrm>
            <a:off x="6201022" y="873782"/>
            <a:ext cx="90487" cy="90487"/>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9" name="Oval 28"/>
          <p:cNvSpPr/>
          <p:nvPr/>
        </p:nvSpPr>
        <p:spPr bwMode="auto">
          <a:xfrm>
            <a:off x="6201022" y="1066663"/>
            <a:ext cx="90487" cy="90487"/>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0" name="Oval 29"/>
          <p:cNvSpPr/>
          <p:nvPr/>
        </p:nvSpPr>
        <p:spPr bwMode="auto">
          <a:xfrm>
            <a:off x="1757338" y="16716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1" name="Oval 30"/>
          <p:cNvSpPr/>
          <p:nvPr/>
        </p:nvSpPr>
        <p:spPr bwMode="auto">
          <a:xfrm>
            <a:off x="1893079" y="16716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2" name="Oval 31"/>
          <p:cNvSpPr/>
          <p:nvPr/>
        </p:nvSpPr>
        <p:spPr bwMode="auto">
          <a:xfrm>
            <a:off x="1264439" y="182001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4" name="Oval 33"/>
          <p:cNvSpPr/>
          <p:nvPr/>
        </p:nvSpPr>
        <p:spPr bwMode="auto">
          <a:xfrm>
            <a:off x="1254915" y="213210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5" name="Oval 34"/>
          <p:cNvSpPr/>
          <p:nvPr/>
        </p:nvSpPr>
        <p:spPr bwMode="auto">
          <a:xfrm>
            <a:off x="1169186" y="228037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6" name="Oval 35"/>
          <p:cNvSpPr/>
          <p:nvPr/>
        </p:nvSpPr>
        <p:spPr bwMode="auto">
          <a:xfrm>
            <a:off x="1302535" y="228037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7" name="Oval 36"/>
          <p:cNvSpPr/>
          <p:nvPr/>
        </p:nvSpPr>
        <p:spPr bwMode="auto">
          <a:xfrm>
            <a:off x="1388270" y="242965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8" name="Oval 37"/>
          <p:cNvSpPr/>
          <p:nvPr/>
        </p:nvSpPr>
        <p:spPr bwMode="auto">
          <a:xfrm>
            <a:off x="1521619" y="24296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9" name="Oval 38"/>
          <p:cNvSpPr/>
          <p:nvPr/>
        </p:nvSpPr>
        <p:spPr bwMode="auto">
          <a:xfrm>
            <a:off x="1276344" y="25844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0" name="Oval 39"/>
          <p:cNvSpPr/>
          <p:nvPr/>
        </p:nvSpPr>
        <p:spPr bwMode="auto">
          <a:xfrm>
            <a:off x="1190612" y="273995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1" name="Oval 40"/>
          <p:cNvSpPr/>
          <p:nvPr/>
        </p:nvSpPr>
        <p:spPr bwMode="auto">
          <a:xfrm>
            <a:off x="1326353" y="273995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2" name="Oval 41"/>
          <p:cNvSpPr/>
          <p:nvPr/>
        </p:nvSpPr>
        <p:spPr bwMode="auto">
          <a:xfrm>
            <a:off x="1078692" y="28892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3" name="Oval 42"/>
          <p:cNvSpPr/>
          <p:nvPr/>
        </p:nvSpPr>
        <p:spPr bwMode="auto">
          <a:xfrm>
            <a:off x="1212041" y="28892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4" name="Oval 43"/>
          <p:cNvSpPr/>
          <p:nvPr/>
        </p:nvSpPr>
        <p:spPr bwMode="auto">
          <a:xfrm>
            <a:off x="1347782" y="28892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5" name="Oval 44"/>
          <p:cNvSpPr/>
          <p:nvPr/>
        </p:nvSpPr>
        <p:spPr bwMode="auto">
          <a:xfrm>
            <a:off x="1240632" y="30416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6" name="Oval 45"/>
          <p:cNvSpPr/>
          <p:nvPr/>
        </p:nvSpPr>
        <p:spPr bwMode="auto">
          <a:xfrm>
            <a:off x="1373981" y="30416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7" name="Oval 46"/>
          <p:cNvSpPr/>
          <p:nvPr/>
        </p:nvSpPr>
        <p:spPr bwMode="auto">
          <a:xfrm>
            <a:off x="1107280" y="31940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8" name="Oval 47"/>
          <p:cNvSpPr/>
          <p:nvPr/>
        </p:nvSpPr>
        <p:spPr bwMode="auto">
          <a:xfrm>
            <a:off x="1240629" y="3194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9" name="Oval 48"/>
          <p:cNvSpPr/>
          <p:nvPr/>
        </p:nvSpPr>
        <p:spPr bwMode="auto">
          <a:xfrm>
            <a:off x="1052514" y="334717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2" name="Oval 51"/>
          <p:cNvSpPr/>
          <p:nvPr/>
        </p:nvSpPr>
        <p:spPr bwMode="auto">
          <a:xfrm>
            <a:off x="1852618" y="35052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3" name="Oval 52"/>
          <p:cNvSpPr/>
          <p:nvPr/>
        </p:nvSpPr>
        <p:spPr bwMode="auto">
          <a:xfrm>
            <a:off x="1800223" y="365361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4" name="Oval 53"/>
          <p:cNvSpPr/>
          <p:nvPr/>
        </p:nvSpPr>
        <p:spPr bwMode="auto">
          <a:xfrm>
            <a:off x="1933572" y="3653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5" name="Oval 54"/>
          <p:cNvSpPr/>
          <p:nvPr/>
        </p:nvSpPr>
        <p:spPr bwMode="auto">
          <a:xfrm>
            <a:off x="1173948" y="380700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6" name="Oval 55"/>
          <p:cNvSpPr/>
          <p:nvPr/>
        </p:nvSpPr>
        <p:spPr bwMode="auto">
          <a:xfrm>
            <a:off x="1307297" y="380700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7" name="Oval 56"/>
          <p:cNvSpPr/>
          <p:nvPr/>
        </p:nvSpPr>
        <p:spPr bwMode="auto">
          <a:xfrm>
            <a:off x="1443038" y="380700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9" name="Oval 58"/>
          <p:cNvSpPr/>
          <p:nvPr/>
        </p:nvSpPr>
        <p:spPr bwMode="auto">
          <a:xfrm>
            <a:off x="1604965" y="4114841"/>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0" name="Oval 59"/>
          <p:cNvSpPr/>
          <p:nvPr/>
        </p:nvSpPr>
        <p:spPr bwMode="auto">
          <a:xfrm>
            <a:off x="1738314" y="41148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1" name="Oval 60"/>
          <p:cNvSpPr/>
          <p:nvPr/>
        </p:nvSpPr>
        <p:spPr bwMode="auto">
          <a:xfrm>
            <a:off x="1036506" y="42608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2" name="Oval 61"/>
          <p:cNvSpPr/>
          <p:nvPr/>
        </p:nvSpPr>
        <p:spPr bwMode="auto">
          <a:xfrm>
            <a:off x="1057935" y="44180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3" name="Oval 62"/>
          <p:cNvSpPr/>
          <p:nvPr/>
        </p:nvSpPr>
        <p:spPr bwMode="auto">
          <a:xfrm>
            <a:off x="1452557" y="4570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4" name="Oval 63"/>
          <p:cNvSpPr/>
          <p:nvPr/>
        </p:nvSpPr>
        <p:spPr bwMode="auto">
          <a:xfrm>
            <a:off x="1585906" y="4570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5" name="Oval 64"/>
          <p:cNvSpPr/>
          <p:nvPr/>
        </p:nvSpPr>
        <p:spPr bwMode="auto">
          <a:xfrm>
            <a:off x="1721647" y="4570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6" name="Oval 65"/>
          <p:cNvSpPr/>
          <p:nvPr/>
        </p:nvSpPr>
        <p:spPr bwMode="auto">
          <a:xfrm>
            <a:off x="1138889" y="472181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7" name="Oval 66"/>
          <p:cNvSpPr/>
          <p:nvPr/>
        </p:nvSpPr>
        <p:spPr bwMode="auto">
          <a:xfrm>
            <a:off x="1206446" y="487758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8" name="Oval 67"/>
          <p:cNvSpPr/>
          <p:nvPr/>
        </p:nvSpPr>
        <p:spPr bwMode="auto">
          <a:xfrm>
            <a:off x="1253403" y="517852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9" name="Oval 68"/>
          <p:cNvSpPr/>
          <p:nvPr/>
        </p:nvSpPr>
        <p:spPr bwMode="auto">
          <a:xfrm>
            <a:off x="1260533" y="533166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0" name="Oval 69"/>
          <p:cNvSpPr/>
          <p:nvPr/>
        </p:nvSpPr>
        <p:spPr bwMode="auto">
          <a:xfrm>
            <a:off x="1393882" y="533166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1" name="Oval 70"/>
          <p:cNvSpPr/>
          <p:nvPr/>
        </p:nvSpPr>
        <p:spPr bwMode="auto">
          <a:xfrm>
            <a:off x="1133484" y="502686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5" name="Oval 74"/>
          <p:cNvSpPr/>
          <p:nvPr/>
        </p:nvSpPr>
        <p:spPr bwMode="auto">
          <a:xfrm>
            <a:off x="1146035" y="5788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6" name="Oval 75"/>
          <p:cNvSpPr/>
          <p:nvPr/>
        </p:nvSpPr>
        <p:spPr bwMode="auto">
          <a:xfrm>
            <a:off x="3643277" y="1534406"/>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7" name="Oval 76"/>
          <p:cNvSpPr/>
          <p:nvPr/>
        </p:nvSpPr>
        <p:spPr bwMode="auto">
          <a:xfrm>
            <a:off x="3776626" y="153440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9" name="Oval 78"/>
          <p:cNvSpPr/>
          <p:nvPr/>
        </p:nvSpPr>
        <p:spPr bwMode="auto">
          <a:xfrm>
            <a:off x="3799575" y="168204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0" name="Oval 79"/>
          <p:cNvSpPr/>
          <p:nvPr/>
        </p:nvSpPr>
        <p:spPr bwMode="auto">
          <a:xfrm>
            <a:off x="4449079" y="182492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1" name="Oval 80"/>
          <p:cNvSpPr/>
          <p:nvPr/>
        </p:nvSpPr>
        <p:spPr bwMode="auto">
          <a:xfrm>
            <a:off x="4584820" y="182492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2" name="Oval 81"/>
          <p:cNvSpPr/>
          <p:nvPr/>
        </p:nvSpPr>
        <p:spPr bwMode="auto">
          <a:xfrm>
            <a:off x="3067040" y="19654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3" name="Oval 82"/>
          <p:cNvSpPr/>
          <p:nvPr/>
        </p:nvSpPr>
        <p:spPr bwMode="auto">
          <a:xfrm>
            <a:off x="3202781" y="196541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4" name="Oval 83"/>
          <p:cNvSpPr/>
          <p:nvPr/>
        </p:nvSpPr>
        <p:spPr bwMode="auto">
          <a:xfrm>
            <a:off x="3317077" y="212019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5" name="Oval 84"/>
          <p:cNvSpPr/>
          <p:nvPr/>
        </p:nvSpPr>
        <p:spPr bwMode="auto">
          <a:xfrm>
            <a:off x="3295648" y="227259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6" name="Oval 85"/>
          <p:cNvSpPr/>
          <p:nvPr/>
        </p:nvSpPr>
        <p:spPr bwMode="auto">
          <a:xfrm>
            <a:off x="3561040" y="242737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7" name="Oval 86"/>
          <p:cNvSpPr/>
          <p:nvPr/>
        </p:nvSpPr>
        <p:spPr bwMode="auto">
          <a:xfrm>
            <a:off x="3694389" y="24273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8" name="Oval 87"/>
          <p:cNvSpPr/>
          <p:nvPr/>
        </p:nvSpPr>
        <p:spPr bwMode="auto">
          <a:xfrm>
            <a:off x="3400412" y="257739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9" name="Oval 88"/>
          <p:cNvSpPr/>
          <p:nvPr/>
        </p:nvSpPr>
        <p:spPr bwMode="auto">
          <a:xfrm>
            <a:off x="3536153" y="257739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0" name="Oval 89"/>
          <p:cNvSpPr/>
          <p:nvPr/>
        </p:nvSpPr>
        <p:spPr bwMode="auto">
          <a:xfrm>
            <a:off x="3278984" y="273217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1" name="Oval 90"/>
          <p:cNvSpPr/>
          <p:nvPr/>
        </p:nvSpPr>
        <p:spPr bwMode="auto">
          <a:xfrm>
            <a:off x="3412333" y="27321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2" name="Oval 91"/>
          <p:cNvSpPr/>
          <p:nvPr/>
        </p:nvSpPr>
        <p:spPr bwMode="auto">
          <a:xfrm>
            <a:off x="3385467" y="288621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3" name="Oval 92"/>
          <p:cNvSpPr/>
          <p:nvPr/>
        </p:nvSpPr>
        <p:spPr bwMode="auto">
          <a:xfrm>
            <a:off x="3332224" y="31846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4" name="Oval 93"/>
          <p:cNvSpPr/>
          <p:nvPr/>
        </p:nvSpPr>
        <p:spPr bwMode="auto">
          <a:xfrm>
            <a:off x="3465573" y="31846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5" name="Oval 94"/>
          <p:cNvSpPr/>
          <p:nvPr/>
        </p:nvSpPr>
        <p:spPr bwMode="auto">
          <a:xfrm>
            <a:off x="3309934" y="30322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6" name="Oval 95"/>
          <p:cNvSpPr/>
          <p:nvPr/>
        </p:nvSpPr>
        <p:spPr bwMode="auto">
          <a:xfrm>
            <a:off x="3448723" y="333537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7" name="Oval 96"/>
          <p:cNvSpPr/>
          <p:nvPr/>
        </p:nvSpPr>
        <p:spPr bwMode="auto">
          <a:xfrm>
            <a:off x="3496569" y="34894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8" name="Oval 97"/>
          <p:cNvSpPr/>
          <p:nvPr/>
        </p:nvSpPr>
        <p:spPr bwMode="auto">
          <a:xfrm>
            <a:off x="3183733" y="364419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9" name="Oval 98"/>
          <p:cNvSpPr/>
          <p:nvPr/>
        </p:nvSpPr>
        <p:spPr bwMode="auto">
          <a:xfrm>
            <a:off x="3443286" y="3796596"/>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0" name="Oval 99"/>
          <p:cNvSpPr/>
          <p:nvPr/>
        </p:nvSpPr>
        <p:spPr bwMode="auto">
          <a:xfrm>
            <a:off x="3581400" y="379421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1" name="Oval 100"/>
          <p:cNvSpPr/>
          <p:nvPr/>
        </p:nvSpPr>
        <p:spPr bwMode="auto">
          <a:xfrm>
            <a:off x="3295648" y="39466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2" name="Oval 101"/>
          <p:cNvSpPr/>
          <p:nvPr/>
        </p:nvSpPr>
        <p:spPr bwMode="auto">
          <a:xfrm>
            <a:off x="3517108" y="4101396"/>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3" name="Oval 102"/>
          <p:cNvSpPr/>
          <p:nvPr/>
        </p:nvSpPr>
        <p:spPr bwMode="auto">
          <a:xfrm>
            <a:off x="3650457" y="410139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4" name="Oval 103"/>
          <p:cNvSpPr/>
          <p:nvPr/>
        </p:nvSpPr>
        <p:spPr bwMode="auto">
          <a:xfrm>
            <a:off x="3214686" y="4249034"/>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5" name="Oval 104"/>
          <p:cNvSpPr/>
          <p:nvPr/>
        </p:nvSpPr>
        <p:spPr bwMode="auto">
          <a:xfrm>
            <a:off x="3141529" y="440552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6" name="Oval 105"/>
          <p:cNvSpPr/>
          <p:nvPr/>
        </p:nvSpPr>
        <p:spPr bwMode="auto">
          <a:xfrm>
            <a:off x="3277270" y="440552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7" name="Oval 106"/>
          <p:cNvSpPr/>
          <p:nvPr/>
        </p:nvSpPr>
        <p:spPr bwMode="auto">
          <a:xfrm>
            <a:off x="3352136" y="4562691"/>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8" name="Oval 107"/>
          <p:cNvSpPr/>
          <p:nvPr/>
        </p:nvSpPr>
        <p:spPr bwMode="auto">
          <a:xfrm>
            <a:off x="3485485" y="456269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9" name="Oval 108"/>
          <p:cNvSpPr/>
          <p:nvPr/>
        </p:nvSpPr>
        <p:spPr bwMode="auto">
          <a:xfrm>
            <a:off x="3233726" y="471575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0" name="Oval 109"/>
          <p:cNvSpPr/>
          <p:nvPr/>
        </p:nvSpPr>
        <p:spPr bwMode="auto">
          <a:xfrm>
            <a:off x="3369467" y="471575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1" name="Oval 110"/>
          <p:cNvSpPr/>
          <p:nvPr/>
        </p:nvSpPr>
        <p:spPr bwMode="auto">
          <a:xfrm>
            <a:off x="3294330" y="486815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2" name="Oval 111"/>
          <p:cNvSpPr/>
          <p:nvPr/>
        </p:nvSpPr>
        <p:spPr bwMode="auto">
          <a:xfrm>
            <a:off x="3427679" y="486815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3" name="Oval 112"/>
          <p:cNvSpPr/>
          <p:nvPr/>
        </p:nvSpPr>
        <p:spPr bwMode="auto">
          <a:xfrm>
            <a:off x="3257547" y="50134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4" name="Oval 113"/>
          <p:cNvSpPr/>
          <p:nvPr/>
        </p:nvSpPr>
        <p:spPr bwMode="auto">
          <a:xfrm>
            <a:off x="3390896" y="50134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5" name="Oval 114"/>
          <p:cNvSpPr/>
          <p:nvPr/>
        </p:nvSpPr>
        <p:spPr bwMode="auto">
          <a:xfrm>
            <a:off x="3309942" y="5163434"/>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6" name="Oval 115"/>
          <p:cNvSpPr/>
          <p:nvPr/>
        </p:nvSpPr>
        <p:spPr bwMode="auto">
          <a:xfrm>
            <a:off x="3236115" y="532059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7" name="Oval 116"/>
          <p:cNvSpPr/>
          <p:nvPr/>
        </p:nvSpPr>
        <p:spPr bwMode="auto">
          <a:xfrm>
            <a:off x="3290889" y="54706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8" name="Oval 117"/>
          <p:cNvSpPr/>
          <p:nvPr/>
        </p:nvSpPr>
        <p:spPr bwMode="auto">
          <a:xfrm>
            <a:off x="3424238" y="54706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9" name="Oval 118"/>
          <p:cNvSpPr/>
          <p:nvPr/>
        </p:nvSpPr>
        <p:spPr bwMode="auto">
          <a:xfrm>
            <a:off x="3251738" y="56277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0" name="Oval 119"/>
          <p:cNvSpPr/>
          <p:nvPr/>
        </p:nvSpPr>
        <p:spPr bwMode="auto">
          <a:xfrm>
            <a:off x="3311932" y="577586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1" name="Oval 120"/>
          <p:cNvSpPr/>
          <p:nvPr/>
        </p:nvSpPr>
        <p:spPr bwMode="auto">
          <a:xfrm>
            <a:off x="3445281" y="577586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2" name="Oval 121"/>
          <p:cNvSpPr/>
          <p:nvPr/>
        </p:nvSpPr>
        <p:spPr bwMode="auto">
          <a:xfrm>
            <a:off x="5403057" y="1515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3" name="Oval 122"/>
          <p:cNvSpPr/>
          <p:nvPr/>
        </p:nvSpPr>
        <p:spPr bwMode="auto">
          <a:xfrm>
            <a:off x="5562600" y="16724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4" name="Oval 123"/>
          <p:cNvSpPr/>
          <p:nvPr/>
        </p:nvSpPr>
        <p:spPr bwMode="auto">
          <a:xfrm>
            <a:off x="5338762" y="1824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5" name="Oval 124"/>
          <p:cNvSpPr/>
          <p:nvPr/>
        </p:nvSpPr>
        <p:spPr bwMode="auto">
          <a:xfrm>
            <a:off x="5364953" y="19748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6" name="Oval 125"/>
          <p:cNvSpPr/>
          <p:nvPr/>
        </p:nvSpPr>
        <p:spPr bwMode="auto">
          <a:xfrm>
            <a:off x="5386390" y="21272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7" name="Oval 126"/>
          <p:cNvSpPr/>
          <p:nvPr/>
        </p:nvSpPr>
        <p:spPr bwMode="auto">
          <a:xfrm>
            <a:off x="5203029" y="2277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8" name="Oval 127"/>
          <p:cNvSpPr/>
          <p:nvPr/>
        </p:nvSpPr>
        <p:spPr bwMode="auto">
          <a:xfrm>
            <a:off x="5769760" y="24320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9" name="Oval 128"/>
          <p:cNvSpPr/>
          <p:nvPr/>
        </p:nvSpPr>
        <p:spPr bwMode="auto">
          <a:xfrm>
            <a:off x="5903109" y="2432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0" name="Oval 129"/>
          <p:cNvSpPr/>
          <p:nvPr/>
        </p:nvSpPr>
        <p:spPr bwMode="auto">
          <a:xfrm>
            <a:off x="6038850" y="2432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1" name="Oval 130"/>
          <p:cNvSpPr/>
          <p:nvPr/>
        </p:nvSpPr>
        <p:spPr bwMode="auto">
          <a:xfrm>
            <a:off x="5281610" y="25868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2" name="Oval 131"/>
          <p:cNvSpPr/>
          <p:nvPr/>
        </p:nvSpPr>
        <p:spPr bwMode="auto">
          <a:xfrm>
            <a:off x="5545912" y="27416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3" name="Oval 132"/>
          <p:cNvSpPr/>
          <p:nvPr/>
        </p:nvSpPr>
        <p:spPr bwMode="auto">
          <a:xfrm>
            <a:off x="5679261" y="27416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4" name="Oval 133"/>
          <p:cNvSpPr/>
          <p:nvPr/>
        </p:nvSpPr>
        <p:spPr bwMode="auto">
          <a:xfrm>
            <a:off x="5405446" y="30576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5" name="Oval 134"/>
          <p:cNvSpPr/>
          <p:nvPr/>
        </p:nvSpPr>
        <p:spPr bwMode="auto">
          <a:xfrm>
            <a:off x="5338754" y="320764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6" name="Oval 135"/>
          <p:cNvSpPr/>
          <p:nvPr/>
        </p:nvSpPr>
        <p:spPr bwMode="auto">
          <a:xfrm>
            <a:off x="5474495" y="3207644"/>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7" name="Oval 136"/>
          <p:cNvSpPr/>
          <p:nvPr/>
        </p:nvSpPr>
        <p:spPr bwMode="auto">
          <a:xfrm>
            <a:off x="5226855" y="3360044"/>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8" name="Oval 137"/>
          <p:cNvSpPr/>
          <p:nvPr/>
        </p:nvSpPr>
        <p:spPr bwMode="auto">
          <a:xfrm>
            <a:off x="5786414" y="35148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9" name="Oval 138"/>
          <p:cNvSpPr/>
          <p:nvPr/>
        </p:nvSpPr>
        <p:spPr bwMode="auto">
          <a:xfrm>
            <a:off x="5607847" y="3660082"/>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0" name="Oval 139"/>
          <p:cNvSpPr/>
          <p:nvPr/>
        </p:nvSpPr>
        <p:spPr bwMode="auto">
          <a:xfrm>
            <a:off x="5741196" y="3660082"/>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1" name="Oval 140"/>
          <p:cNvSpPr/>
          <p:nvPr/>
        </p:nvSpPr>
        <p:spPr bwMode="auto">
          <a:xfrm>
            <a:off x="5876937" y="3660082"/>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2" name="Oval 141"/>
          <p:cNvSpPr/>
          <p:nvPr/>
        </p:nvSpPr>
        <p:spPr bwMode="auto">
          <a:xfrm>
            <a:off x="5272086" y="3817244"/>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3" name="Oval 142"/>
          <p:cNvSpPr/>
          <p:nvPr/>
        </p:nvSpPr>
        <p:spPr bwMode="auto">
          <a:xfrm>
            <a:off x="5405435" y="381724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4" name="Oval 143"/>
          <p:cNvSpPr/>
          <p:nvPr/>
        </p:nvSpPr>
        <p:spPr bwMode="auto">
          <a:xfrm>
            <a:off x="5155409" y="3967263"/>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5" name="Oval 144"/>
          <p:cNvSpPr/>
          <p:nvPr/>
        </p:nvSpPr>
        <p:spPr bwMode="auto">
          <a:xfrm>
            <a:off x="5293507" y="41244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6" name="Oval 145"/>
          <p:cNvSpPr/>
          <p:nvPr/>
        </p:nvSpPr>
        <p:spPr bwMode="auto">
          <a:xfrm>
            <a:off x="5429248" y="412442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7" name="Oval 146"/>
          <p:cNvSpPr/>
          <p:nvPr/>
        </p:nvSpPr>
        <p:spPr bwMode="auto">
          <a:xfrm>
            <a:off x="5212500" y="4279206"/>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8" name="Oval 147"/>
          <p:cNvSpPr/>
          <p:nvPr/>
        </p:nvSpPr>
        <p:spPr bwMode="auto">
          <a:xfrm>
            <a:off x="5345849" y="427920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9" name="Oval 148"/>
          <p:cNvSpPr/>
          <p:nvPr/>
        </p:nvSpPr>
        <p:spPr bwMode="auto">
          <a:xfrm>
            <a:off x="5362567" y="442922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0" name="Oval 149"/>
          <p:cNvSpPr/>
          <p:nvPr/>
        </p:nvSpPr>
        <p:spPr bwMode="auto">
          <a:xfrm>
            <a:off x="5495916" y="44292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2" name="Oval 151"/>
          <p:cNvSpPr/>
          <p:nvPr/>
        </p:nvSpPr>
        <p:spPr bwMode="auto">
          <a:xfrm>
            <a:off x="5350662" y="4731644"/>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3" name="Oval 152"/>
          <p:cNvSpPr/>
          <p:nvPr/>
        </p:nvSpPr>
        <p:spPr bwMode="auto">
          <a:xfrm>
            <a:off x="5484011" y="473164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4" name="Oval 153"/>
          <p:cNvSpPr/>
          <p:nvPr/>
        </p:nvSpPr>
        <p:spPr bwMode="auto">
          <a:xfrm>
            <a:off x="5619752" y="4731644"/>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5" name="Oval 154"/>
          <p:cNvSpPr/>
          <p:nvPr/>
        </p:nvSpPr>
        <p:spPr bwMode="auto">
          <a:xfrm>
            <a:off x="5922163" y="488642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6" name="Oval 155"/>
          <p:cNvSpPr/>
          <p:nvPr/>
        </p:nvSpPr>
        <p:spPr bwMode="auto">
          <a:xfrm>
            <a:off x="6055512" y="48864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7" name="Oval 156"/>
          <p:cNvSpPr/>
          <p:nvPr/>
        </p:nvSpPr>
        <p:spPr bwMode="auto">
          <a:xfrm>
            <a:off x="6191253" y="488642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8" name="Oval 157"/>
          <p:cNvSpPr/>
          <p:nvPr/>
        </p:nvSpPr>
        <p:spPr bwMode="auto">
          <a:xfrm>
            <a:off x="5710225" y="503882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9" name="Oval 158"/>
          <p:cNvSpPr/>
          <p:nvPr/>
        </p:nvSpPr>
        <p:spPr bwMode="auto">
          <a:xfrm>
            <a:off x="5843574" y="50388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0" name="Oval 159"/>
          <p:cNvSpPr/>
          <p:nvPr/>
        </p:nvSpPr>
        <p:spPr bwMode="auto">
          <a:xfrm>
            <a:off x="5979315" y="503882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1" name="Oval 160"/>
          <p:cNvSpPr/>
          <p:nvPr/>
        </p:nvSpPr>
        <p:spPr bwMode="auto">
          <a:xfrm>
            <a:off x="5268137" y="5184983"/>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2" name="Oval 161"/>
          <p:cNvSpPr/>
          <p:nvPr/>
        </p:nvSpPr>
        <p:spPr bwMode="auto">
          <a:xfrm>
            <a:off x="5351472" y="534214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3" name="Oval 162"/>
          <p:cNvSpPr/>
          <p:nvPr/>
        </p:nvSpPr>
        <p:spPr bwMode="auto">
          <a:xfrm>
            <a:off x="5191127" y="5491263"/>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4" name="Oval 163"/>
          <p:cNvSpPr/>
          <p:nvPr/>
        </p:nvSpPr>
        <p:spPr bwMode="auto">
          <a:xfrm>
            <a:off x="5324476" y="5491263"/>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5" name="Oval 164"/>
          <p:cNvSpPr/>
          <p:nvPr/>
        </p:nvSpPr>
        <p:spPr bwMode="auto">
          <a:xfrm>
            <a:off x="5388827" y="5641282"/>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6" name="Oval 165"/>
          <p:cNvSpPr/>
          <p:nvPr/>
        </p:nvSpPr>
        <p:spPr bwMode="auto">
          <a:xfrm>
            <a:off x="5260181" y="5798444"/>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7" name="Oval 166"/>
          <p:cNvSpPr/>
          <p:nvPr/>
        </p:nvSpPr>
        <p:spPr bwMode="auto">
          <a:xfrm>
            <a:off x="7747934" y="1521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8" name="Oval 167"/>
          <p:cNvSpPr/>
          <p:nvPr/>
        </p:nvSpPr>
        <p:spPr bwMode="auto">
          <a:xfrm>
            <a:off x="8439643" y="1676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9" name="Oval 168"/>
          <p:cNvSpPr/>
          <p:nvPr/>
        </p:nvSpPr>
        <p:spPr bwMode="auto">
          <a:xfrm>
            <a:off x="7139654" y="1824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0" name="Oval 169"/>
          <p:cNvSpPr/>
          <p:nvPr/>
        </p:nvSpPr>
        <p:spPr bwMode="auto">
          <a:xfrm>
            <a:off x="7446166" y="19812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1" name="Oval 170"/>
          <p:cNvSpPr/>
          <p:nvPr/>
        </p:nvSpPr>
        <p:spPr bwMode="auto">
          <a:xfrm>
            <a:off x="7579515" y="19812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2" name="Oval 171"/>
          <p:cNvSpPr/>
          <p:nvPr/>
        </p:nvSpPr>
        <p:spPr bwMode="auto">
          <a:xfrm>
            <a:off x="7574740" y="21336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3" name="Oval 172"/>
          <p:cNvSpPr/>
          <p:nvPr/>
        </p:nvSpPr>
        <p:spPr bwMode="auto">
          <a:xfrm>
            <a:off x="7708089" y="21336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4" name="Oval 173"/>
          <p:cNvSpPr/>
          <p:nvPr/>
        </p:nvSpPr>
        <p:spPr bwMode="auto">
          <a:xfrm>
            <a:off x="7467603" y="228361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5" name="Oval 174"/>
          <p:cNvSpPr/>
          <p:nvPr/>
        </p:nvSpPr>
        <p:spPr bwMode="auto">
          <a:xfrm>
            <a:off x="7600952" y="2283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6" name="Oval 175"/>
          <p:cNvSpPr/>
          <p:nvPr/>
        </p:nvSpPr>
        <p:spPr bwMode="auto">
          <a:xfrm>
            <a:off x="7312814" y="2438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7" name="Oval 176"/>
          <p:cNvSpPr/>
          <p:nvPr/>
        </p:nvSpPr>
        <p:spPr bwMode="auto">
          <a:xfrm>
            <a:off x="7446163" y="2438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8" name="Oval 177"/>
          <p:cNvSpPr/>
          <p:nvPr/>
        </p:nvSpPr>
        <p:spPr bwMode="auto">
          <a:xfrm>
            <a:off x="7620000" y="2590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9" name="Oval 178"/>
          <p:cNvSpPr/>
          <p:nvPr/>
        </p:nvSpPr>
        <p:spPr bwMode="auto">
          <a:xfrm>
            <a:off x="7234238" y="2740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0" name="Oval 179"/>
          <p:cNvSpPr/>
          <p:nvPr/>
        </p:nvSpPr>
        <p:spPr bwMode="auto">
          <a:xfrm>
            <a:off x="7667628" y="28956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1" name="Oval 180"/>
          <p:cNvSpPr/>
          <p:nvPr/>
        </p:nvSpPr>
        <p:spPr bwMode="auto">
          <a:xfrm>
            <a:off x="7427102" y="30480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2" name="Oval 181"/>
          <p:cNvSpPr/>
          <p:nvPr/>
        </p:nvSpPr>
        <p:spPr bwMode="auto">
          <a:xfrm>
            <a:off x="7560451" y="3048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3" name="Oval 182"/>
          <p:cNvSpPr/>
          <p:nvPr/>
        </p:nvSpPr>
        <p:spPr bwMode="auto">
          <a:xfrm>
            <a:off x="7696192" y="30480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4" name="Oval 183"/>
          <p:cNvSpPr/>
          <p:nvPr/>
        </p:nvSpPr>
        <p:spPr bwMode="auto">
          <a:xfrm>
            <a:off x="7088965" y="3200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5" name="Oval 184"/>
          <p:cNvSpPr/>
          <p:nvPr/>
        </p:nvSpPr>
        <p:spPr bwMode="auto">
          <a:xfrm>
            <a:off x="7224706" y="3200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6" name="Oval 185"/>
          <p:cNvSpPr/>
          <p:nvPr/>
        </p:nvSpPr>
        <p:spPr bwMode="auto">
          <a:xfrm>
            <a:off x="7196126" y="3502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7" name="Oval 186"/>
          <p:cNvSpPr/>
          <p:nvPr/>
        </p:nvSpPr>
        <p:spPr bwMode="auto">
          <a:xfrm>
            <a:off x="7331867" y="35028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8" name="Oval 187"/>
          <p:cNvSpPr/>
          <p:nvPr/>
        </p:nvSpPr>
        <p:spPr bwMode="auto">
          <a:xfrm>
            <a:off x="7124696" y="3348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9" name="Oval 188"/>
          <p:cNvSpPr/>
          <p:nvPr/>
        </p:nvSpPr>
        <p:spPr bwMode="auto">
          <a:xfrm>
            <a:off x="7391400" y="36552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0" name="Oval 189"/>
          <p:cNvSpPr/>
          <p:nvPr/>
        </p:nvSpPr>
        <p:spPr bwMode="auto">
          <a:xfrm>
            <a:off x="7152954" y="38076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1" name="Oval 190"/>
          <p:cNvSpPr/>
          <p:nvPr/>
        </p:nvSpPr>
        <p:spPr bwMode="auto">
          <a:xfrm>
            <a:off x="7210436" y="4110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2" name="Oval 191"/>
          <p:cNvSpPr/>
          <p:nvPr/>
        </p:nvSpPr>
        <p:spPr bwMode="auto">
          <a:xfrm>
            <a:off x="7238984" y="3955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7" name="Oval 196"/>
          <p:cNvSpPr/>
          <p:nvPr/>
        </p:nvSpPr>
        <p:spPr bwMode="auto">
          <a:xfrm>
            <a:off x="7100878" y="4264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8" name="Oval 197"/>
          <p:cNvSpPr/>
          <p:nvPr/>
        </p:nvSpPr>
        <p:spPr bwMode="auto">
          <a:xfrm>
            <a:off x="7236619" y="42648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9" name="Oval 198"/>
          <p:cNvSpPr/>
          <p:nvPr/>
        </p:nvSpPr>
        <p:spPr bwMode="auto">
          <a:xfrm>
            <a:off x="7862830" y="44172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0" name="Oval 199"/>
          <p:cNvSpPr/>
          <p:nvPr/>
        </p:nvSpPr>
        <p:spPr bwMode="auto">
          <a:xfrm>
            <a:off x="7134228" y="4572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1" name="Oval 200"/>
          <p:cNvSpPr/>
          <p:nvPr/>
        </p:nvSpPr>
        <p:spPr bwMode="auto">
          <a:xfrm>
            <a:off x="7129474" y="47220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2" name="Oval 201"/>
          <p:cNvSpPr/>
          <p:nvPr/>
        </p:nvSpPr>
        <p:spPr bwMode="auto">
          <a:xfrm>
            <a:off x="7186610" y="48744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7" name="Oval 206"/>
          <p:cNvSpPr/>
          <p:nvPr/>
        </p:nvSpPr>
        <p:spPr bwMode="auto">
          <a:xfrm>
            <a:off x="7893783" y="502533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8" name="Oval 207"/>
          <p:cNvSpPr/>
          <p:nvPr/>
        </p:nvSpPr>
        <p:spPr bwMode="auto">
          <a:xfrm>
            <a:off x="8027132" y="502533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9" name="Oval 208"/>
          <p:cNvSpPr/>
          <p:nvPr/>
        </p:nvSpPr>
        <p:spPr bwMode="auto">
          <a:xfrm>
            <a:off x="7638981" y="517773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0" name="Oval 209"/>
          <p:cNvSpPr/>
          <p:nvPr/>
        </p:nvSpPr>
        <p:spPr bwMode="auto">
          <a:xfrm>
            <a:off x="7493807" y="53316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1" name="Oval 210"/>
          <p:cNvSpPr/>
          <p:nvPr/>
        </p:nvSpPr>
        <p:spPr bwMode="auto">
          <a:xfrm>
            <a:off x="7231889" y="5486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2" name="Oval 211"/>
          <p:cNvSpPr/>
          <p:nvPr/>
        </p:nvSpPr>
        <p:spPr bwMode="auto">
          <a:xfrm>
            <a:off x="7234222" y="5638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3" name="Oval 212"/>
          <p:cNvSpPr/>
          <p:nvPr/>
        </p:nvSpPr>
        <p:spPr bwMode="auto">
          <a:xfrm>
            <a:off x="7369963" y="56388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3" name="TextBox 192"/>
          <p:cNvSpPr txBox="1"/>
          <p:nvPr/>
        </p:nvSpPr>
        <p:spPr>
          <a:xfrm>
            <a:off x="609875" y="6140678"/>
            <a:ext cx="4055262" cy="200055"/>
          </a:xfrm>
          <a:prstGeom prst="rect">
            <a:avLst/>
          </a:prstGeom>
          <a:noFill/>
        </p:spPr>
        <p:txBody>
          <a:bodyPr wrap="square" rtlCol="0">
            <a:spAutoFit/>
          </a:bodyPr>
          <a:lstStyle/>
          <a:p>
            <a:r>
              <a:rPr lang="en-GB" sz="700" dirty="0" smtClean="0">
                <a:solidFill>
                  <a:schemeClr val="tx1">
                    <a:lumMod val="50000"/>
                    <a:lumOff val="50000"/>
                  </a:schemeClr>
                </a:solidFill>
                <a:latin typeface="Arial" pitchFamily="34" charset="0"/>
                <a:cs typeface="Arial" pitchFamily="34" charset="0"/>
              </a:rPr>
              <a:t>* Includes high-seas monitoring under regional fisheries management treaties.</a:t>
            </a:r>
            <a:endParaRPr lang="en-US" sz="700" dirty="0">
              <a:solidFill>
                <a:schemeClr val="tx1">
                  <a:lumMod val="50000"/>
                  <a:lumOff val="50000"/>
                </a:schemeClr>
              </a:solidFill>
            </a:endParaRPr>
          </a:p>
        </p:txBody>
      </p:sp>
      <p:sp>
        <p:nvSpPr>
          <p:cNvPr id="194" name="Oval 193"/>
          <p:cNvSpPr/>
          <p:nvPr/>
        </p:nvSpPr>
        <p:spPr bwMode="auto">
          <a:xfrm>
            <a:off x="1371600" y="3962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5" name="Oval 194"/>
          <p:cNvSpPr/>
          <p:nvPr/>
        </p:nvSpPr>
        <p:spPr bwMode="auto">
          <a:xfrm>
            <a:off x="1504949" y="3962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6" name="Oval 195"/>
          <p:cNvSpPr/>
          <p:nvPr/>
        </p:nvSpPr>
        <p:spPr bwMode="auto">
          <a:xfrm>
            <a:off x="1208140" y="5486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3" name="Oval 202"/>
          <p:cNvSpPr/>
          <p:nvPr/>
        </p:nvSpPr>
        <p:spPr bwMode="auto">
          <a:xfrm>
            <a:off x="1341489" y="5486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4" name="Oval 203"/>
          <p:cNvSpPr/>
          <p:nvPr/>
        </p:nvSpPr>
        <p:spPr bwMode="auto">
          <a:xfrm>
            <a:off x="1066808" y="5638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5" name="Oval 204"/>
          <p:cNvSpPr/>
          <p:nvPr/>
        </p:nvSpPr>
        <p:spPr bwMode="auto">
          <a:xfrm>
            <a:off x="5611687" y="28940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6" name="Oval 205"/>
          <p:cNvSpPr/>
          <p:nvPr/>
        </p:nvSpPr>
        <p:spPr bwMode="auto">
          <a:xfrm>
            <a:off x="5745036" y="2894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4" name="Oval 213"/>
          <p:cNvSpPr/>
          <p:nvPr/>
        </p:nvSpPr>
        <p:spPr bwMode="auto">
          <a:xfrm>
            <a:off x="5198688" y="45672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5" name="Oval 214"/>
          <p:cNvSpPr/>
          <p:nvPr/>
        </p:nvSpPr>
        <p:spPr bwMode="auto">
          <a:xfrm>
            <a:off x="5332037" y="45672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6" name="Oval 215"/>
          <p:cNvSpPr/>
          <p:nvPr/>
        </p:nvSpPr>
        <p:spPr bwMode="auto">
          <a:xfrm>
            <a:off x="5467778" y="45672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0" y="469556"/>
            <a:ext cx="4191000" cy="6191250"/>
          </a:xfrm>
          <a:prstGeom prst="rect">
            <a:avLst/>
          </a:prstGeom>
          <a:noFill/>
          <a:ln w="9525">
            <a:noFill/>
            <a:miter lim="800000"/>
            <a:headEnd/>
            <a:tailEnd/>
          </a:ln>
        </p:spPr>
      </p:pic>
      <p:sp>
        <p:nvSpPr>
          <p:cNvPr id="18437" name="Text Box 3"/>
          <p:cNvSpPr txBox="1">
            <a:spLocks noChangeArrowheads="1"/>
          </p:cNvSpPr>
          <p:nvPr/>
        </p:nvSpPr>
        <p:spPr bwMode="auto">
          <a:xfrm>
            <a:off x="4504084" y="2146860"/>
            <a:ext cx="4366378" cy="2308324"/>
          </a:xfrm>
          <a:prstGeom prst="rect">
            <a:avLst/>
          </a:prstGeom>
          <a:noFill/>
          <a:ln w="9525">
            <a:noFill/>
            <a:miter lim="800000"/>
            <a:headEnd/>
            <a:tailEnd/>
          </a:ln>
        </p:spPr>
        <p:txBody>
          <a:bodyPr wrap="square">
            <a:spAutoFit/>
          </a:bodyPr>
          <a:lstStyle/>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Overview</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From Ocean to Dinner Plate</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Fisheries Monitoring Center</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Electronic Logbooks</a:t>
            </a: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a:xfrm>
            <a:off x="4583596" y="1510756"/>
            <a:ext cx="4166152" cy="505130"/>
          </a:xfrm>
        </p:spPr>
        <p:txBody>
          <a:bodyPr/>
          <a:lstStyle/>
          <a:p>
            <a:r>
              <a:rPr lang="en-GB" b="1" dirty="0" smtClean="0">
                <a:latin typeface="Franklin Gothic Medium" pitchFamily="34" charset="0"/>
              </a:rPr>
              <a:t>Fisheries Solutions</a:t>
            </a:r>
            <a:endParaRPr lang="en-GB" b="1" dirty="0">
              <a:latin typeface="Franklin Gothic Medium" pitchFamily="34" charset="0"/>
            </a:endParaRPr>
          </a:p>
        </p:txBody>
      </p:sp>
      <p:pic>
        <p:nvPicPr>
          <p:cNvPr id="14" name="Picture 13" descr="bottom.png"/>
          <p:cNvPicPr>
            <a:picLocks noChangeAspect="1"/>
          </p:cNvPicPr>
          <p:nvPr/>
        </p:nvPicPr>
        <p:blipFill>
          <a:blip r:embed="rId4" cstate="print"/>
          <a:stretch>
            <a:fillRect/>
          </a:stretch>
        </p:blipFill>
        <p:spPr>
          <a:xfrm>
            <a:off x="0" y="5931331"/>
            <a:ext cx="9144000" cy="946547"/>
          </a:xfrm>
          <a:prstGeom prst="rect">
            <a:avLst/>
          </a:prstGeom>
        </p:spPr>
      </p:pic>
      <p:pic>
        <p:nvPicPr>
          <p:cNvPr id="15" name="Picture 14" descr="top.png"/>
          <p:cNvPicPr>
            <a:picLocks noChangeAspect="1"/>
          </p:cNvPicPr>
          <p:nvPr/>
        </p:nvPicPr>
        <p:blipFill>
          <a:blip r:embed="rId5" cstate="print"/>
          <a:stretch>
            <a:fillRect/>
          </a:stretch>
        </p:blipFill>
        <p:spPr>
          <a:xfrm>
            <a:off x="0" y="-7815"/>
            <a:ext cx="9144000" cy="473273"/>
          </a:xfrm>
          <a:prstGeom prst="rect">
            <a:avLst/>
          </a:prstGeom>
        </p:spPr>
      </p:pic>
      <p:sp>
        <p:nvSpPr>
          <p:cNvPr id="17" name="Slide Number Placeholder 5"/>
          <p:cNvSpPr txBox="1">
            <a:spLocks/>
          </p:cNvSpPr>
          <p:nvPr/>
        </p:nvSpPr>
        <p:spPr bwMode="auto">
          <a:xfrm>
            <a:off x="6556515" y="6521810"/>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3"/>
          <p:cNvSpPr txBox="1">
            <a:spLocks noChangeArrowheads="1"/>
          </p:cNvSpPr>
          <p:nvPr/>
        </p:nvSpPr>
        <p:spPr bwMode="auto">
          <a:xfrm>
            <a:off x="1219200" y="1911350"/>
            <a:ext cx="6629400" cy="3416300"/>
          </a:xfrm>
          <a:prstGeom prst="rect">
            <a:avLst/>
          </a:prstGeom>
          <a:noFill/>
          <a:ln w="9525">
            <a:noFill/>
            <a:miter lim="800000"/>
            <a:headEnd/>
            <a:tailEnd/>
          </a:ln>
        </p:spPr>
        <p:txBody>
          <a:bodyPr>
            <a:spAutoFit/>
          </a:bodyPr>
          <a:lstStyle/>
          <a:p>
            <a:pPr algn="ctr">
              <a:spcBef>
                <a:spcPct val="50000"/>
              </a:spcBef>
            </a:pPr>
            <a:r>
              <a:rPr lang="en-GB" sz="3600" dirty="0">
                <a:solidFill>
                  <a:schemeClr val="bg1"/>
                </a:solidFill>
                <a:latin typeface="Franklin Gothic Book" charset="0"/>
              </a:rPr>
              <a:t>To be the world’s leading provider of </a:t>
            </a:r>
            <a:br>
              <a:rPr lang="en-GB" sz="3600" dirty="0">
                <a:solidFill>
                  <a:schemeClr val="bg1"/>
                </a:solidFill>
                <a:latin typeface="Franklin Gothic Book" charset="0"/>
              </a:rPr>
            </a:br>
            <a:r>
              <a:rPr lang="en-GB" sz="3600" dirty="0">
                <a:solidFill>
                  <a:schemeClr val="bg1"/>
                </a:solidFill>
                <a:latin typeface="Franklin Gothic Book" charset="0"/>
              </a:rPr>
              <a:t>Fleet Management, </a:t>
            </a:r>
            <a:br>
              <a:rPr lang="en-GB" sz="3600" dirty="0">
                <a:solidFill>
                  <a:schemeClr val="bg1"/>
                </a:solidFill>
                <a:latin typeface="Franklin Gothic Book" charset="0"/>
              </a:rPr>
            </a:br>
            <a:r>
              <a:rPr lang="en-GB" sz="3600" dirty="0">
                <a:solidFill>
                  <a:schemeClr val="bg1"/>
                </a:solidFill>
                <a:latin typeface="Franklin Gothic Book" charset="0"/>
              </a:rPr>
              <a:t> Ship Security and Vessel Monitoring systems to the Maritime Industry</a:t>
            </a: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685799" y="1504965"/>
            <a:ext cx="7702827" cy="3603349"/>
          </a:xfrm>
        </p:spPr>
        <p:txBody>
          <a:bodyPr/>
          <a:lstStyle/>
          <a:p>
            <a:r>
              <a:rPr lang="en-US" sz="2400" b="1" dirty="0" smtClean="0">
                <a:solidFill>
                  <a:schemeClr val="tx1">
                    <a:lumMod val="85000"/>
                    <a:lumOff val="15000"/>
                  </a:schemeClr>
                </a:solidFill>
              </a:rPr>
              <a:t>Pole Star Space Applications Limited is a privately owned company headquartered in London, providing services to the global maritime industry. </a:t>
            </a:r>
          </a:p>
          <a:p>
            <a:endParaRPr lang="en-US" sz="2400" b="1" dirty="0" smtClean="0">
              <a:solidFill>
                <a:schemeClr val="tx1">
                  <a:lumMod val="85000"/>
                  <a:lumOff val="15000"/>
                </a:schemeClr>
              </a:solidFill>
            </a:endParaRPr>
          </a:p>
          <a:p>
            <a:r>
              <a:rPr lang="en-US" sz="2400" b="1" dirty="0" smtClean="0">
                <a:solidFill>
                  <a:schemeClr val="tx1">
                    <a:lumMod val="85000"/>
                    <a:lumOff val="15000"/>
                  </a:schemeClr>
                </a:solidFill>
              </a:rPr>
              <a:t>With five international office locations, and a network of over 60 distributors, we aim to be the principal provider of fleet management, ship security, LRIT and fisheries monitoring services.</a:t>
            </a:r>
            <a:endParaRPr lang="en-GB" sz="2400" b="1" dirty="0">
              <a:solidFill>
                <a:schemeClr val="tx1">
                  <a:lumMod val="85000"/>
                  <a:lumOff val="15000"/>
                </a:schemeClr>
              </a:solidFill>
            </a:endParaRPr>
          </a:p>
        </p:txBody>
      </p:sp>
      <p:sp>
        <p:nvSpPr>
          <p:cNvPr id="16" name="Title 15"/>
          <p:cNvSpPr>
            <a:spLocks noGrp="1"/>
          </p:cNvSpPr>
          <p:nvPr>
            <p:ph type="title"/>
          </p:nvPr>
        </p:nvSpPr>
        <p:spPr/>
        <p:txBody>
          <a:bodyPr/>
          <a:lstStyle/>
          <a:p>
            <a:r>
              <a:rPr lang="en-GB" b="1" dirty="0" smtClean="0">
                <a:latin typeface="Franklin Gothic Medium" pitchFamily="34" charset="0"/>
              </a:rPr>
              <a:t>Overview</a:t>
            </a:r>
            <a:endParaRPr lang="en-GB" b="1" dirty="0">
              <a:latin typeface="Franklin Gothic Medium"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3"/>
          <p:cNvSpPr txBox="1">
            <a:spLocks noChangeArrowheads="1"/>
          </p:cNvSpPr>
          <p:nvPr/>
        </p:nvSpPr>
        <p:spPr bwMode="auto">
          <a:xfrm>
            <a:off x="1219200" y="1911350"/>
            <a:ext cx="6629400" cy="3416300"/>
          </a:xfrm>
          <a:prstGeom prst="rect">
            <a:avLst/>
          </a:prstGeom>
          <a:noFill/>
          <a:ln w="9525">
            <a:noFill/>
            <a:miter lim="800000"/>
            <a:headEnd/>
            <a:tailEnd/>
          </a:ln>
        </p:spPr>
        <p:txBody>
          <a:bodyPr>
            <a:spAutoFit/>
          </a:bodyPr>
          <a:lstStyle/>
          <a:p>
            <a:pPr algn="ctr">
              <a:spcBef>
                <a:spcPct val="50000"/>
              </a:spcBef>
            </a:pPr>
            <a:r>
              <a:rPr lang="en-GB" sz="3600" dirty="0">
                <a:solidFill>
                  <a:schemeClr val="bg1"/>
                </a:solidFill>
                <a:latin typeface="Franklin Gothic Book" charset="0"/>
              </a:rPr>
              <a:t>To be the world’s leading provider of </a:t>
            </a:r>
            <a:br>
              <a:rPr lang="en-GB" sz="3600" dirty="0">
                <a:solidFill>
                  <a:schemeClr val="bg1"/>
                </a:solidFill>
                <a:latin typeface="Franklin Gothic Book" charset="0"/>
              </a:rPr>
            </a:br>
            <a:r>
              <a:rPr lang="en-GB" sz="3600" dirty="0">
                <a:solidFill>
                  <a:schemeClr val="bg1"/>
                </a:solidFill>
                <a:latin typeface="Franklin Gothic Book" charset="0"/>
              </a:rPr>
              <a:t>Fleet Management, </a:t>
            </a:r>
            <a:br>
              <a:rPr lang="en-GB" sz="3600" dirty="0">
                <a:solidFill>
                  <a:schemeClr val="bg1"/>
                </a:solidFill>
                <a:latin typeface="Franklin Gothic Book" charset="0"/>
              </a:rPr>
            </a:br>
            <a:r>
              <a:rPr lang="en-GB" sz="3600" dirty="0">
                <a:solidFill>
                  <a:schemeClr val="bg1"/>
                </a:solidFill>
                <a:latin typeface="Franklin Gothic Book" charset="0"/>
              </a:rPr>
              <a:t> Ship Security and Vessel Monitoring systems to the Maritime Industry</a:t>
            </a: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685798" y="1266825"/>
            <a:ext cx="8129956" cy="4468053"/>
          </a:xfrm>
        </p:spPr>
        <p:txBody>
          <a:bodyPr/>
          <a:lstStyle/>
          <a:p>
            <a:pPr>
              <a:buClr>
                <a:srgbClr val="00B0F0"/>
              </a:buClr>
              <a:buSzPct val="120000"/>
              <a:buFont typeface="Arial" pitchFamily="34" charset="0"/>
              <a:buChar char="•"/>
            </a:pPr>
            <a:r>
              <a:rPr lang="en-US" sz="1800" dirty="0" smtClean="0"/>
              <a:t>  Fisheries authorities, in 35 countries and territories, rely on Pole Star fisheries  </a:t>
            </a:r>
          </a:p>
          <a:p>
            <a:pPr>
              <a:buClr>
                <a:srgbClr val="00B0F0"/>
              </a:buClr>
              <a:buSzPct val="120000"/>
            </a:pPr>
            <a:r>
              <a:rPr lang="en-US" sz="1800" dirty="0" smtClean="0"/>
              <a:t>    solutions for environmental monitoring of more than 6,000 fishing vessels.</a:t>
            </a:r>
          </a:p>
          <a:p>
            <a:pPr>
              <a:buClr>
                <a:srgbClr val="00B0F0"/>
              </a:buClr>
              <a:buSzPct val="120000"/>
              <a:buFont typeface="Arial" pitchFamily="34" charset="0"/>
              <a:buChar char="•"/>
            </a:pPr>
            <a:endParaRPr lang="en-US" sz="1800" dirty="0" smtClean="0"/>
          </a:p>
          <a:p>
            <a:pPr>
              <a:buClr>
                <a:srgbClr val="00B0F0"/>
              </a:buClr>
              <a:buSzPct val="120000"/>
              <a:buFont typeface="Arial" pitchFamily="34" charset="0"/>
              <a:buChar char="•"/>
            </a:pPr>
            <a:r>
              <a:rPr lang="en-US" sz="1800" dirty="0" smtClean="0"/>
              <a:t>  </a:t>
            </a:r>
            <a:r>
              <a:rPr lang="en-GB" sz="1800" dirty="0" smtClean="0"/>
              <a:t>Our depth of experience in this field is unmatched and demonstrated by the </a:t>
            </a:r>
          </a:p>
          <a:p>
            <a:pPr>
              <a:buClr>
                <a:srgbClr val="00B0F0"/>
              </a:buClr>
              <a:buSzPct val="120000"/>
            </a:pPr>
            <a:r>
              <a:rPr lang="en-GB" sz="1800" dirty="0" smtClean="0"/>
              <a:t>    provision of the most complete series of vessel and catch monitoring  </a:t>
            </a:r>
          </a:p>
          <a:p>
            <a:pPr>
              <a:buClr>
                <a:srgbClr val="00B0F0"/>
              </a:buClr>
              <a:buSzPct val="120000"/>
            </a:pPr>
            <a:r>
              <a:rPr lang="en-GB" sz="1800" dirty="0" smtClean="0"/>
              <a:t>    products available.</a:t>
            </a:r>
          </a:p>
          <a:p>
            <a:pPr>
              <a:buClr>
                <a:srgbClr val="00B0F0"/>
              </a:buClr>
              <a:buSzPct val="120000"/>
            </a:pPr>
            <a:endParaRPr lang="en-US" sz="1800" dirty="0" smtClean="0"/>
          </a:p>
          <a:p>
            <a:pPr>
              <a:buClr>
                <a:srgbClr val="00B0F0"/>
              </a:buClr>
              <a:buSzPct val="120000"/>
              <a:buFont typeface="Arial" pitchFamily="34" charset="0"/>
              <a:buChar char="•"/>
            </a:pPr>
            <a:r>
              <a:rPr lang="en-US" sz="1800" dirty="0" smtClean="0"/>
              <a:t>  Pole Star offers a full range of fisheries solutions, including:</a:t>
            </a:r>
          </a:p>
          <a:p>
            <a:pPr>
              <a:spcBef>
                <a:spcPts val="0"/>
              </a:spcBef>
              <a:buClr>
                <a:srgbClr val="00B0F0"/>
              </a:buClr>
              <a:buSzPct val="120000"/>
              <a:buFont typeface="Arial" pitchFamily="34" charset="0"/>
              <a:buChar char="•"/>
            </a:pPr>
            <a:endParaRPr lang="en-US" sz="1800" dirty="0" smtClean="0"/>
          </a:p>
          <a:p>
            <a:pPr marL="182880">
              <a:spcBef>
                <a:spcPts val="0"/>
              </a:spcBef>
              <a:buClr>
                <a:srgbClr val="00B0F0"/>
              </a:buClr>
              <a:buSzPct val="50000"/>
              <a:buFont typeface="Wingdings" pitchFamily="2" charset="2"/>
              <a:buChar char="Ø"/>
            </a:pPr>
            <a:r>
              <a:rPr lang="en-US" sz="1800" dirty="0" smtClean="0"/>
              <a:t>  Vessel Monitoring Systems (VMS)</a:t>
            </a:r>
          </a:p>
          <a:p>
            <a:pPr marL="182880">
              <a:lnSpc>
                <a:spcPct val="150000"/>
              </a:lnSpc>
              <a:buClr>
                <a:srgbClr val="00B0F0"/>
              </a:buClr>
              <a:buSzPct val="50000"/>
              <a:buFont typeface="Wingdings" pitchFamily="2" charset="2"/>
              <a:buChar char="Ø"/>
            </a:pPr>
            <a:r>
              <a:rPr lang="en-US" sz="1800" dirty="0" smtClean="0"/>
              <a:t>  </a:t>
            </a:r>
            <a:r>
              <a:rPr lang="en-GB" sz="1800" dirty="0" smtClean="0"/>
              <a:t>Electronic logbooks</a:t>
            </a:r>
          </a:p>
          <a:p>
            <a:pPr marL="182880">
              <a:lnSpc>
                <a:spcPct val="150000"/>
              </a:lnSpc>
              <a:spcBef>
                <a:spcPts val="0"/>
              </a:spcBef>
              <a:buClr>
                <a:srgbClr val="00B0F0"/>
              </a:buClr>
              <a:buSzPct val="50000"/>
              <a:buFont typeface="Wingdings" pitchFamily="2" charset="2"/>
              <a:buChar char="Ø"/>
            </a:pPr>
            <a:r>
              <a:rPr lang="en-GB" sz="1800" dirty="0" smtClean="0"/>
              <a:t>  </a:t>
            </a:r>
            <a:r>
              <a:rPr lang="en-US" sz="1800" dirty="0" smtClean="0"/>
              <a:t>Electronic catch reporting</a:t>
            </a:r>
          </a:p>
        </p:txBody>
      </p:sp>
      <p:sp>
        <p:nvSpPr>
          <p:cNvPr id="16" name="Title 15"/>
          <p:cNvSpPr>
            <a:spLocks noGrp="1"/>
          </p:cNvSpPr>
          <p:nvPr>
            <p:ph type="title"/>
          </p:nvPr>
        </p:nvSpPr>
        <p:spPr/>
        <p:txBody>
          <a:bodyPr/>
          <a:lstStyle/>
          <a:p>
            <a:r>
              <a:rPr lang="en-GB" b="1" dirty="0" smtClean="0">
                <a:latin typeface="Franklin Gothic Medium" pitchFamily="34" charset="0"/>
              </a:rPr>
              <a:t>The </a:t>
            </a:r>
            <a:r>
              <a:rPr lang="en-GB" dirty="0" smtClean="0">
                <a:latin typeface="Franklin Gothic Medium" pitchFamily="34" charset="0"/>
              </a:rPr>
              <a:t>Complete Range of </a:t>
            </a:r>
            <a:r>
              <a:rPr lang="en-GB" b="1" dirty="0" smtClean="0">
                <a:latin typeface="Franklin Gothic Medium" pitchFamily="34" charset="0"/>
              </a:rPr>
              <a:t>Fisheries Solutions</a:t>
            </a:r>
            <a:endParaRPr lang="en-GB" b="1" dirty="0">
              <a:latin typeface="Franklin Gothic Medium" pitchFamily="34" charset="0"/>
            </a:endParaRPr>
          </a:p>
        </p:txBody>
      </p:sp>
      <p:sp>
        <p:nvSpPr>
          <p:cNvPr id="6" name="TextBox 5"/>
          <p:cNvSpPr txBox="1"/>
          <p:nvPr/>
        </p:nvSpPr>
        <p:spPr>
          <a:xfrm>
            <a:off x="4731790" y="4046172"/>
            <a:ext cx="3932808" cy="1338828"/>
          </a:xfrm>
          <a:prstGeom prst="rect">
            <a:avLst/>
          </a:prstGeom>
          <a:noFill/>
        </p:spPr>
        <p:txBody>
          <a:bodyPr wrap="square" rtlCol="0">
            <a:spAutoFit/>
          </a:bodyPr>
          <a:lstStyle/>
          <a:p>
            <a:pPr marL="182880">
              <a:lnSpc>
                <a:spcPct val="150000"/>
              </a:lnSpc>
              <a:buClr>
                <a:srgbClr val="00B0F0"/>
              </a:buClr>
              <a:buSzPct val="50000"/>
              <a:buFont typeface="Wingdings" pitchFamily="2" charset="2"/>
              <a:buChar char="Ø"/>
            </a:pPr>
            <a:r>
              <a:rPr lang="en-US" sz="1800" dirty="0" smtClean="0">
                <a:solidFill>
                  <a:schemeClr val="tx1">
                    <a:lumMod val="85000"/>
                    <a:lumOff val="15000"/>
                  </a:schemeClr>
                </a:solidFill>
                <a:latin typeface="Franklin Gothic Book" pitchFamily="34" charset="0"/>
              </a:rPr>
              <a:t>  Quota management systems</a:t>
            </a:r>
          </a:p>
          <a:p>
            <a:pPr marL="182880">
              <a:lnSpc>
                <a:spcPct val="150000"/>
              </a:lnSpc>
              <a:buClr>
                <a:srgbClr val="00B0F0"/>
              </a:buClr>
              <a:buSzPct val="50000"/>
              <a:buFont typeface="Wingdings" pitchFamily="2" charset="2"/>
              <a:buChar char="Ø"/>
            </a:pPr>
            <a:r>
              <a:rPr lang="en-US" sz="1800" dirty="0" smtClean="0">
                <a:solidFill>
                  <a:schemeClr val="tx1">
                    <a:lumMod val="85000"/>
                    <a:lumOff val="15000"/>
                  </a:schemeClr>
                </a:solidFill>
                <a:latin typeface="Franklin Gothic Book" pitchFamily="34" charset="0"/>
              </a:rPr>
              <a:t>  Seafood traceability reporting</a:t>
            </a:r>
          </a:p>
          <a:p>
            <a:pPr marL="182880">
              <a:lnSpc>
                <a:spcPct val="150000"/>
              </a:lnSpc>
              <a:buClr>
                <a:srgbClr val="00B0F0"/>
              </a:buClr>
              <a:buSzPct val="50000"/>
              <a:buFont typeface="Wingdings" pitchFamily="2" charset="2"/>
              <a:buChar char="Ø"/>
            </a:pPr>
            <a:r>
              <a:rPr lang="en-US" sz="1800" dirty="0" smtClean="0">
                <a:solidFill>
                  <a:schemeClr val="tx1">
                    <a:lumMod val="85000"/>
                    <a:lumOff val="15000"/>
                  </a:schemeClr>
                </a:solidFill>
                <a:latin typeface="Franklin Gothic Book" pitchFamily="34" charset="0"/>
              </a:rPr>
              <a:t>  Catch documentation systems</a:t>
            </a:r>
            <a:endParaRPr lang="en-US" sz="1800" dirty="0">
              <a:solidFill>
                <a:schemeClr val="tx1">
                  <a:lumMod val="85000"/>
                  <a:lumOff val="15000"/>
                </a:schemeClr>
              </a:solidFill>
              <a:latin typeface="Franklin Gothic Boo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p:txBody>
          <a:bodyPr/>
          <a:lstStyle/>
          <a:p>
            <a:r>
              <a:rPr lang="en-US" sz="2500" dirty="0" smtClean="0">
                <a:latin typeface="Franklin Gothic Medium" pitchFamily="34" charset="0"/>
              </a:rPr>
              <a:t>Pole Star Fisheries Solutions – from Ocean to Dinner Plate</a:t>
            </a:r>
            <a:endParaRPr lang="en-GB" sz="2500" b="1" dirty="0">
              <a:latin typeface="Franklin Gothic Medium" pitchFamily="34" charset="0"/>
            </a:endParaRPr>
          </a:p>
        </p:txBody>
      </p:sp>
      <p:sp>
        <p:nvSpPr>
          <p:cNvPr id="9" name="Text Placeholder 8"/>
          <p:cNvSpPr>
            <a:spLocks noGrp="1"/>
          </p:cNvSpPr>
          <p:nvPr>
            <p:ph type="body" idx="2"/>
          </p:nvPr>
        </p:nvSpPr>
        <p:spPr/>
        <p:txBody>
          <a:bodyPr/>
          <a:lstStyle/>
          <a:p>
            <a:endParaRPr lang="en-US" dirty="0"/>
          </a:p>
        </p:txBody>
      </p:sp>
      <p:sp>
        <p:nvSpPr>
          <p:cNvPr id="11" name="Rectangle 10"/>
          <p:cNvSpPr/>
          <p:nvPr/>
        </p:nvSpPr>
        <p:spPr bwMode="auto">
          <a:xfrm>
            <a:off x="3315" y="5589107"/>
            <a:ext cx="9144000" cy="1268011"/>
          </a:xfrm>
          <a:prstGeom prst="rect">
            <a:avLst/>
          </a:prstGeom>
          <a:solidFill>
            <a:schemeClr val="bg1"/>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 name="Slide Number Placeholder 5"/>
          <p:cNvSpPr txBox="1">
            <a:spLocks/>
          </p:cNvSpPr>
          <p:nvPr/>
        </p:nvSpPr>
        <p:spPr bwMode="auto">
          <a:xfrm>
            <a:off x="6536637" y="6491993"/>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tx1">
                    <a:lumMod val="75000"/>
                    <a:lumOff val="2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ＭＳ Ｐゴシック"/>
              <a:cs typeface="ＭＳ Ｐゴシック"/>
            </a:endParaRPr>
          </a:p>
        </p:txBody>
      </p:sp>
      <p:pic>
        <p:nvPicPr>
          <p:cNvPr id="10" name="Picture 9" descr="Traceability_final.png"/>
          <p:cNvPicPr>
            <a:picLocks noChangeAspect="1"/>
          </p:cNvPicPr>
          <p:nvPr/>
        </p:nvPicPr>
        <p:blipFill>
          <a:blip r:embed="rId3" cstate="print"/>
          <a:stretch>
            <a:fillRect/>
          </a:stretch>
        </p:blipFill>
        <p:spPr>
          <a:xfrm>
            <a:off x="430281" y="1212573"/>
            <a:ext cx="8296275" cy="524223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3" cstate="print"/>
          <a:srcRect/>
          <a:stretch>
            <a:fillRect/>
          </a:stretch>
        </p:blipFill>
        <p:spPr bwMode="auto">
          <a:xfrm>
            <a:off x="0" y="697948"/>
            <a:ext cx="9144000" cy="5968866"/>
          </a:xfrm>
          <a:prstGeom prst="rect">
            <a:avLst/>
          </a:prstGeom>
          <a:noFill/>
          <a:ln w="9525">
            <a:noFill/>
            <a:miter lim="800000"/>
            <a:headEnd/>
            <a:tailEnd/>
          </a:ln>
        </p:spPr>
      </p:pic>
      <p:sp>
        <p:nvSpPr>
          <p:cNvPr id="30" name="Rectangle 2"/>
          <p:cNvSpPr>
            <a:spLocks noChangeArrowheads="1"/>
          </p:cNvSpPr>
          <p:nvPr/>
        </p:nvSpPr>
        <p:spPr bwMode="auto">
          <a:xfrm>
            <a:off x="0" y="16223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1" name="TextBox 30"/>
          <p:cNvSpPr txBox="1"/>
          <p:nvPr/>
        </p:nvSpPr>
        <p:spPr>
          <a:xfrm>
            <a:off x="7158382" y="2106144"/>
            <a:ext cx="1561358" cy="338554"/>
          </a:xfrm>
          <a:prstGeom prst="rect">
            <a:avLst/>
          </a:prstGeom>
          <a:noFill/>
        </p:spPr>
        <p:txBody>
          <a:bodyPr wrap="square" rtlCol="0">
            <a:spAutoFit/>
          </a:bodyPr>
          <a:lstStyle/>
          <a:p>
            <a:r>
              <a:rPr lang="en-US" sz="1600" b="1" dirty="0" smtClean="0">
                <a:solidFill>
                  <a:schemeClr val="tx1">
                    <a:lumMod val="50000"/>
                    <a:lumOff val="50000"/>
                  </a:schemeClr>
                </a:solidFill>
                <a:latin typeface="Calibri" pitchFamily="34" charset="0"/>
                <a:cs typeface="Calibri" pitchFamily="34" charset="0"/>
              </a:rPr>
              <a:t>Ship</a:t>
            </a:r>
            <a:endParaRPr lang="en-US" sz="1600" b="1" dirty="0">
              <a:solidFill>
                <a:schemeClr val="tx1">
                  <a:lumMod val="50000"/>
                  <a:lumOff val="50000"/>
                </a:schemeClr>
              </a:solidFill>
              <a:latin typeface="Calibri" pitchFamily="34" charset="0"/>
              <a:cs typeface="Calibri" pitchFamily="34" charset="0"/>
            </a:endParaRPr>
          </a:p>
        </p:txBody>
      </p:sp>
      <p:sp>
        <p:nvSpPr>
          <p:cNvPr id="32" name="TextBox 31"/>
          <p:cNvSpPr txBox="1"/>
          <p:nvPr/>
        </p:nvSpPr>
        <p:spPr>
          <a:xfrm>
            <a:off x="7145135" y="3992377"/>
            <a:ext cx="1574605" cy="830997"/>
          </a:xfrm>
          <a:prstGeom prst="rect">
            <a:avLst/>
          </a:prstGeom>
          <a:noFill/>
        </p:spPr>
        <p:txBody>
          <a:bodyPr wrap="square" rtlCol="0">
            <a:spAutoFit/>
          </a:bodyPr>
          <a:lstStyle/>
          <a:p>
            <a:r>
              <a:rPr lang="en-US" sz="1600" b="1" dirty="0" smtClean="0">
                <a:solidFill>
                  <a:schemeClr val="tx1">
                    <a:lumMod val="50000"/>
                    <a:lumOff val="50000"/>
                  </a:schemeClr>
                </a:solidFill>
                <a:latin typeface="Calibri" pitchFamily="34" charset="0"/>
                <a:cs typeface="Calibri" pitchFamily="34" charset="0"/>
              </a:rPr>
              <a:t>Fisheries</a:t>
            </a:r>
          </a:p>
          <a:p>
            <a:r>
              <a:rPr lang="en-US" sz="1600" b="1" dirty="0" smtClean="0">
                <a:solidFill>
                  <a:schemeClr val="tx1">
                    <a:lumMod val="50000"/>
                    <a:lumOff val="50000"/>
                  </a:schemeClr>
                </a:solidFill>
                <a:latin typeface="Calibri" pitchFamily="34" charset="0"/>
                <a:cs typeface="Calibri" pitchFamily="34" charset="0"/>
              </a:rPr>
              <a:t>Monitoring Centre</a:t>
            </a:r>
            <a:endParaRPr lang="en-US" sz="1600" b="1" dirty="0">
              <a:solidFill>
                <a:schemeClr val="tx1">
                  <a:lumMod val="50000"/>
                  <a:lumOff val="50000"/>
                </a:schemeClr>
              </a:solidFill>
              <a:latin typeface="Calibri" pitchFamily="34" charset="0"/>
              <a:cs typeface="Calibri" pitchFamily="34" charset="0"/>
            </a:endParaRPr>
          </a:p>
        </p:txBody>
      </p:sp>
      <p:sp>
        <p:nvSpPr>
          <p:cNvPr id="33" name="TextBox 32"/>
          <p:cNvSpPr txBox="1"/>
          <p:nvPr/>
        </p:nvSpPr>
        <p:spPr>
          <a:xfrm>
            <a:off x="7119977" y="5905805"/>
            <a:ext cx="1868598" cy="338554"/>
          </a:xfrm>
          <a:prstGeom prst="rect">
            <a:avLst/>
          </a:prstGeom>
          <a:noFill/>
        </p:spPr>
        <p:txBody>
          <a:bodyPr wrap="square" rtlCol="0">
            <a:spAutoFit/>
          </a:bodyPr>
          <a:lstStyle/>
          <a:p>
            <a:r>
              <a:rPr lang="en-US" sz="1600" b="1" dirty="0" smtClean="0">
                <a:solidFill>
                  <a:schemeClr val="tx1">
                    <a:lumMod val="50000"/>
                    <a:lumOff val="50000"/>
                  </a:schemeClr>
                </a:solidFill>
                <a:latin typeface="Calibri" pitchFamily="34" charset="0"/>
                <a:cs typeface="Calibri" pitchFamily="34" charset="0"/>
              </a:rPr>
              <a:t>Users</a:t>
            </a:r>
            <a:endParaRPr lang="en-US" sz="1600" b="1" dirty="0">
              <a:solidFill>
                <a:schemeClr val="tx1">
                  <a:lumMod val="50000"/>
                  <a:lumOff val="50000"/>
                </a:schemeClr>
              </a:solidFill>
              <a:latin typeface="Calibri" pitchFamily="34" charset="0"/>
              <a:cs typeface="Calibri" pitchFamily="34" charset="0"/>
            </a:endParaRPr>
          </a:p>
        </p:txBody>
      </p:sp>
      <p:sp>
        <p:nvSpPr>
          <p:cNvPr id="50" name="TextBox 49"/>
          <p:cNvSpPr txBox="1"/>
          <p:nvPr/>
        </p:nvSpPr>
        <p:spPr>
          <a:xfrm>
            <a:off x="4774219" y="2432739"/>
            <a:ext cx="1065146" cy="646331"/>
          </a:xfrm>
          <a:prstGeom prst="rect">
            <a:avLst/>
          </a:prstGeom>
          <a:noFill/>
        </p:spPr>
        <p:txBody>
          <a:bodyPr wrap="square" rtlCol="0">
            <a:spAutoFit/>
          </a:bodyPr>
          <a:lstStyle/>
          <a:p>
            <a:pPr algn="ctr"/>
            <a:r>
              <a:rPr lang="en-US" sz="1200" dirty="0" smtClean="0">
                <a:latin typeface="Calibri" pitchFamily="34" charset="0"/>
                <a:cs typeface="Calibri" pitchFamily="34" charset="0"/>
              </a:rPr>
              <a:t>Synthetic</a:t>
            </a:r>
          </a:p>
          <a:p>
            <a:pPr algn="ctr"/>
            <a:r>
              <a:rPr lang="en-US" sz="1200" dirty="0" smtClean="0">
                <a:latin typeface="Calibri" pitchFamily="34" charset="0"/>
                <a:cs typeface="Calibri" pitchFamily="34" charset="0"/>
              </a:rPr>
              <a:t>Aperture</a:t>
            </a:r>
          </a:p>
          <a:p>
            <a:pPr algn="ctr"/>
            <a:r>
              <a:rPr lang="en-US" sz="1200" dirty="0" smtClean="0">
                <a:latin typeface="Calibri" pitchFamily="34" charset="0"/>
                <a:cs typeface="Calibri" pitchFamily="34" charset="0"/>
              </a:rPr>
              <a:t>Radar</a:t>
            </a:r>
            <a:endParaRPr lang="en-US" sz="1200" dirty="0">
              <a:latin typeface="Calibri" pitchFamily="34" charset="0"/>
              <a:cs typeface="Calibri" pitchFamily="34" charset="0"/>
            </a:endParaRPr>
          </a:p>
        </p:txBody>
      </p:sp>
      <p:sp>
        <p:nvSpPr>
          <p:cNvPr id="51" name="TextBox 50"/>
          <p:cNvSpPr txBox="1"/>
          <p:nvPr/>
        </p:nvSpPr>
        <p:spPr>
          <a:xfrm>
            <a:off x="3402886" y="2432739"/>
            <a:ext cx="1437949" cy="646331"/>
          </a:xfrm>
          <a:prstGeom prst="rect">
            <a:avLst/>
          </a:prstGeom>
          <a:noFill/>
        </p:spPr>
        <p:txBody>
          <a:bodyPr wrap="square" rtlCol="0">
            <a:spAutoFit/>
          </a:bodyPr>
          <a:lstStyle/>
          <a:p>
            <a:pPr algn="ctr"/>
            <a:r>
              <a:rPr lang="en-US" sz="1200" dirty="0" smtClean="0">
                <a:latin typeface="Calibri" pitchFamily="34" charset="0"/>
                <a:cs typeface="Calibri" pitchFamily="34" charset="0"/>
              </a:rPr>
              <a:t>Ocean &amp;</a:t>
            </a:r>
          </a:p>
          <a:p>
            <a:pPr algn="ctr"/>
            <a:r>
              <a:rPr lang="en-US" sz="1200" dirty="0" smtClean="0">
                <a:latin typeface="Calibri" pitchFamily="34" charset="0"/>
                <a:cs typeface="Calibri" pitchFamily="34" charset="0"/>
              </a:rPr>
              <a:t>Meteorological</a:t>
            </a:r>
          </a:p>
          <a:p>
            <a:pPr algn="ctr"/>
            <a:r>
              <a:rPr lang="en-US" sz="1200" dirty="0" smtClean="0">
                <a:latin typeface="Calibri" pitchFamily="34" charset="0"/>
                <a:cs typeface="Calibri" pitchFamily="34" charset="0"/>
              </a:rPr>
              <a:t>Data</a:t>
            </a:r>
            <a:endParaRPr lang="en-US" sz="1200" dirty="0">
              <a:latin typeface="Calibri" pitchFamily="34" charset="0"/>
              <a:cs typeface="Calibri" pitchFamily="34" charset="0"/>
            </a:endParaRPr>
          </a:p>
        </p:txBody>
      </p:sp>
      <p:sp>
        <p:nvSpPr>
          <p:cNvPr id="52" name="TextBox 51"/>
          <p:cNvSpPr txBox="1"/>
          <p:nvPr/>
        </p:nvSpPr>
        <p:spPr>
          <a:xfrm>
            <a:off x="1153955" y="2448818"/>
            <a:ext cx="1544459" cy="646331"/>
          </a:xfrm>
          <a:prstGeom prst="rect">
            <a:avLst/>
          </a:prstGeom>
          <a:noFill/>
        </p:spPr>
        <p:txBody>
          <a:bodyPr wrap="square" rtlCol="0">
            <a:spAutoFit/>
          </a:bodyPr>
          <a:lstStyle/>
          <a:p>
            <a:pPr algn="ctr"/>
            <a:r>
              <a:rPr lang="en-US" sz="1200" b="1" dirty="0" smtClean="0">
                <a:latin typeface="Calibri" pitchFamily="34" charset="0"/>
                <a:cs typeface="Calibri" pitchFamily="34" charset="0"/>
              </a:rPr>
              <a:t>E-Forms</a:t>
            </a:r>
          </a:p>
          <a:p>
            <a:pPr algn="ctr"/>
            <a:endParaRPr lang="en-US" sz="1200" b="1" dirty="0" smtClean="0">
              <a:latin typeface="Calibri" pitchFamily="34" charset="0"/>
              <a:cs typeface="Calibri" pitchFamily="34" charset="0"/>
            </a:endParaRPr>
          </a:p>
          <a:p>
            <a:pPr algn="ctr"/>
            <a:r>
              <a:rPr lang="en-US" sz="1200" b="1" dirty="0" smtClean="0">
                <a:latin typeface="Calibri" pitchFamily="34" charset="0"/>
                <a:cs typeface="Calibri" pitchFamily="34" charset="0"/>
              </a:rPr>
              <a:t>GPS Tracking</a:t>
            </a:r>
            <a:endParaRPr lang="en-US" sz="1200" b="1" dirty="0">
              <a:latin typeface="Calibri" pitchFamily="34" charset="0"/>
              <a:cs typeface="Calibri" pitchFamily="34" charset="0"/>
            </a:endParaRPr>
          </a:p>
        </p:txBody>
      </p:sp>
      <p:sp>
        <p:nvSpPr>
          <p:cNvPr id="53" name="TextBox 52"/>
          <p:cNvSpPr txBox="1"/>
          <p:nvPr/>
        </p:nvSpPr>
        <p:spPr>
          <a:xfrm>
            <a:off x="731500" y="3608864"/>
            <a:ext cx="2396581" cy="523220"/>
          </a:xfrm>
          <a:prstGeom prst="rect">
            <a:avLst/>
          </a:prstGeom>
          <a:noFill/>
        </p:spPr>
        <p:txBody>
          <a:bodyPr wrap="square" rtlCol="0">
            <a:spAutoFit/>
          </a:bodyPr>
          <a:lstStyle/>
          <a:p>
            <a:pPr algn="ctr"/>
            <a:r>
              <a:rPr lang="en-US" sz="1400" b="1" dirty="0" smtClean="0">
                <a:latin typeface="Calibri" pitchFamily="34" charset="0"/>
                <a:cs typeface="Calibri" pitchFamily="34" charset="0"/>
              </a:rPr>
              <a:t>Communication</a:t>
            </a:r>
          </a:p>
          <a:p>
            <a:pPr algn="ctr"/>
            <a:r>
              <a:rPr lang="en-US" sz="1400" b="1" dirty="0" smtClean="0">
                <a:latin typeface="Calibri" pitchFamily="34" charset="0"/>
                <a:cs typeface="Calibri" pitchFamily="34" charset="0"/>
              </a:rPr>
              <a:t>Service Providers</a:t>
            </a:r>
            <a:endParaRPr lang="en-US" sz="1400" b="1" dirty="0">
              <a:latin typeface="Calibri" pitchFamily="34" charset="0"/>
              <a:cs typeface="Calibri" pitchFamily="34" charset="0"/>
            </a:endParaRPr>
          </a:p>
        </p:txBody>
      </p:sp>
      <p:sp>
        <p:nvSpPr>
          <p:cNvPr id="54" name="TextBox 53"/>
          <p:cNvSpPr txBox="1"/>
          <p:nvPr/>
        </p:nvSpPr>
        <p:spPr>
          <a:xfrm>
            <a:off x="3519594" y="3608864"/>
            <a:ext cx="2396581" cy="523220"/>
          </a:xfrm>
          <a:prstGeom prst="rect">
            <a:avLst/>
          </a:prstGeom>
          <a:noFill/>
        </p:spPr>
        <p:txBody>
          <a:bodyPr wrap="square" rtlCol="0">
            <a:spAutoFit/>
          </a:bodyPr>
          <a:lstStyle/>
          <a:p>
            <a:pPr algn="ctr"/>
            <a:r>
              <a:rPr lang="en-US" sz="1400" b="1" dirty="0" smtClean="0">
                <a:latin typeface="Calibri" pitchFamily="34" charset="0"/>
                <a:cs typeface="Calibri" pitchFamily="34" charset="0"/>
              </a:rPr>
              <a:t>Data</a:t>
            </a:r>
          </a:p>
          <a:p>
            <a:pPr algn="ctr"/>
            <a:r>
              <a:rPr lang="en-US" sz="1400" b="1" dirty="0" smtClean="0">
                <a:latin typeface="Calibri" pitchFamily="34" charset="0"/>
                <a:cs typeface="Calibri" pitchFamily="34" charset="0"/>
              </a:rPr>
              <a:t>Providers</a:t>
            </a:r>
            <a:endParaRPr lang="en-US" sz="1400" b="1" dirty="0">
              <a:latin typeface="Calibri" pitchFamily="34" charset="0"/>
              <a:cs typeface="Calibri" pitchFamily="34" charset="0"/>
            </a:endParaRPr>
          </a:p>
        </p:txBody>
      </p:sp>
      <p:sp>
        <p:nvSpPr>
          <p:cNvPr id="55" name="TextBox 54"/>
          <p:cNvSpPr txBox="1"/>
          <p:nvPr/>
        </p:nvSpPr>
        <p:spPr>
          <a:xfrm>
            <a:off x="1541425" y="4784969"/>
            <a:ext cx="3568245" cy="369332"/>
          </a:xfrm>
          <a:prstGeom prst="rect">
            <a:avLst/>
          </a:prstGeom>
          <a:noFill/>
        </p:spPr>
        <p:txBody>
          <a:bodyPr wrap="square" rtlCol="0">
            <a:spAutoFit/>
          </a:bodyPr>
          <a:lstStyle/>
          <a:p>
            <a:pPr algn="ctr"/>
            <a:r>
              <a:rPr lang="en-US" sz="1800" b="1" dirty="0" smtClean="0">
                <a:latin typeface="Calibri" pitchFamily="34" charset="0"/>
                <a:cs typeface="Calibri" pitchFamily="34" charset="0"/>
              </a:rPr>
              <a:t>Pole Star Fisheries Solutions</a:t>
            </a:r>
            <a:endParaRPr lang="en-US" sz="1800" b="1" dirty="0">
              <a:latin typeface="Calibri" pitchFamily="34" charset="0"/>
              <a:cs typeface="Calibri" pitchFamily="34" charset="0"/>
            </a:endParaRPr>
          </a:p>
        </p:txBody>
      </p:sp>
      <p:sp>
        <p:nvSpPr>
          <p:cNvPr id="56" name="TextBox 55"/>
          <p:cNvSpPr txBox="1"/>
          <p:nvPr/>
        </p:nvSpPr>
        <p:spPr>
          <a:xfrm>
            <a:off x="289690" y="5831429"/>
            <a:ext cx="1065147"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Licensing</a:t>
            </a:r>
          </a:p>
          <a:p>
            <a:pPr algn="ctr"/>
            <a:r>
              <a:rPr lang="en-US" sz="1200" b="1" dirty="0" smtClean="0">
                <a:latin typeface="Calibri" pitchFamily="34" charset="0"/>
                <a:cs typeface="Calibri" pitchFamily="34" charset="0"/>
              </a:rPr>
              <a:t>Permits</a:t>
            </a:r>
            <a:endParaRPr lang="en-US" sz="1200" b="1" dirty="0">
              <a:latin typeface="Calibri" pitchFamily="34" charset="0"/>
              <a:cs typeface="Calibri" pitchFamily="34" charset="0"/>
            </a:endParaRPr>
          </a:p>
        </p:txBody>
      </p:sp>
      <p:sp>
        <p:nvSpPr>
          <p:cNvPr id="57" name="TextBox 56"/>
          <p:cNvSpPr txBox="1"/>
          <p:nvPr/>
        </p:nvSpPr>
        <p:spPr>
          <a:xfrm>
            <a:off x="1307575" y="5831429"/>
            <a:ext cx="1065147"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Search &amp; Rescue</a:t>
            </a:r>
            <a:endParaRPr lang="en-US" sz="1200" b="1" dirty="0">
              <a:latin typeface="Calibri" pitchFamily="34" charset="0"/>
              <a:cs typeface="Calibri" pitchFamily="34" charset="0"/>
            </a:endParaRPr>
          </a:p>
        </p:txBody>
      </p:sp>
      <p:sp>
        <p:nvSpPr>
          <p:cNvPr id="58" name="TextBox 57"/>
          <p:cNvSpPr txBox="1"/>
          <p:nvPr/>
        </p:nvSpPr>
        <p:spPr>
          <a:xfrm>
            <a:off x="2306105" y="5831429"/>
            <a:ext cx="1065147"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Fisheries Science</a:t>
            </a:r>
            <a:endParaRPr lang="en-US" sz="1200" b="1" dirty="0">
              <a:latin typeface="Calibri" pitchFamily="34" charset="0"/>
              <a:cs typeface="Calibri" pitchFamily="34" charset="0"/>
            </a:endParaRPr>
          </a:p>
        </p:txBody>
      </p:sp>
      <p:sp>
        <p:nvSpPr>
          <p:cNvPr id="59" name="TextBox 58"/>
          <p:cNvSpPr txBox="1"/>
          <p:nvPr/>
        </p:nvSpPr>
        <p:spPr>
          <a:xfrm>
            <a:off x="3314828" y="5831429"/>
            <a:ext cx="1065147"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Quota</a:t>
            </a:r>
          </a:p>
          <a:p>
            <a:pPr algn="ctr"/>
            <a:r>
              <a:rPr lang="en-US" sz="1200" b="1" dirty="0" smtClean="0">
                <a:latin typeface="Calibri" pitchFamily="34" charset="0"/>
                <a:cs typeface="Calibri" pitchFamily="34" charset="0"/>
              </a:rPr>
              <a:t>Mgmt</a:t>
            </a:r>
            <a:endParaRPr lang="en-US" sz="1200" b="1" dirty="0">
              <a:latin typeface="Calibri" pitchFamily="34" charset="0"/>
              <a:cs typeface="Calibri" pitchFamily="34" charset="0"/>
            </a:endParaRPr>
          </a:p>
        </p:txBody>
      </p:sp>
      <p:sp>
        <p:nvSpPr>
          <p:cNvPr id="60" name="TextBox 59"/>
          <p:cNvSpPr txBox="1"/>
          <p:nvPr/>
        </p:nvSpPr>
        <p:spPr>
          <a:xfrm>
            <a:off x="4215544" y="5940357"/>
            <a:ext cx="1278176" cy="261610"/>
          </a:xfrm>
          <a:prstGeom prst="rect">
            <a:avLst/>
          </a:prstGeom>
          <a:noFill/>
        </p:spPr>
        <p:txBody>
          <a:bodyPr wrap="square" rtlCol="0">
            <a:spAutoFit/>
          </a:bodyPr>
          <a:lstStyle/>
          <a:p>
            <a:pPr algn="ctr"/>
            <a:r>
              <a:rPr lang="en-US" sz="1100" b="1" dirty="0" smtClean="0">
                <a:latin typeface="Calibri" pitchFamily="34" charset="0"/>
                <a:cs typeface="Calibri" pitchFamily="34" charset="0"/>
              </a:rPr>
              <a:t>Enforcement</a:t>
            </a:r>
            <a:endParaRPr lang="en-US" sz="1100" b="1" dirty="0">
              <a:latin typeface="Calibri" pitchFamily="34" charset="0"/>
              <a:cs typeface="Calibri" pitchFamily="34" charset="0"/>
            </a:endParaRPr>
          </a:p>
        </p:txBody>
      </p:sp>
      <p:sp>
        <p:nvSpPr>
          <p:cNvPr id="61" name="TextBox 60"/>
          <p:cNvSpPr txBox="1"/>
          <p:nvPr/>
        </p:nvSpPr>
        <p:spPr>
          <a:xfrm>
            <a:off x="5340100" y="5909044"/>
            <a:ext cx="1065148" cy="276999"/>
          </a:xfrm>
          <a:prstGeom prst="rect">
            <a:avLst/>
          </a:prstGeom>
          <a:noFill/>
        </p:spPr>
        <p:txBody>
          <a:bodyPr wrap="square" rtlCol="0">
            <a:spAutoFit/>
          </a:bodyPr>
          <a:lstStyle/>
          <a:p>
            <a:pPr algn="ctr"/>
            <a:r>
              <a:rPr lang="en-US" sz="1200" b="1" dirty="0" smtClean="0">
                <a:latin typeface="Calibri" pitchFamily="34" charset="0"/>
                <a:cs typeface="Calibri" pitchFamily="34" charset="0"/>
              </a:rPr>
              <a:t>Legal</a:t>
            </a:r>
            <a:endParaRPr lang="en-US" sz="1200" b="1" dirty="0">
              <a:latin typeface="Calibri" pitchFamily="34" charset="0"/>
              <a:cs typeface="Calibri" pitchFamily="34" charset="0"/>
            </a:endParaRPr>
          </a:p>
        </p:txBody>
      </p:sp>
      <p:sp>
        <p:nvSpPr>
          <p:cNvPr id="62" name="TextBox 61"/>
          <p:cNvSpPr txBox="1"/>
          <p:nvPr/>
        </p:nvSpPr>
        <p:spPr>
          <a:xfrm>
            <a:off x="424260" y="2011645"/>
            <a:ext cx="1162550" cy="276999"/>
          </a:xfrm>
          <a:prstGeom prst="rect">
            <a:avLst/>
          </a:prstGeom>
          <a:noFill/>
        </p:spPr>
        <p:txBody>
          <a:bodyPr wrap="square" rtlCol="0">
            <a:spAutoFit/>
          </a:bodyPr>
          <a:lstStyle/>
          <a:p>
            <a:pPr algn="r"/>
            <a:r>
              <a:rPr lang="en-US" sz="1200" dirty="0" smtClean="0">
                <a:latin typeface="Calibri" pitchFamily="34" charset="0"/>
                <a:cs typeface="Calibri" pitchFamily="34" charset="0"/>
              </a:rPr>
              <a:t>Captain</a:t>
            </a:r>
            <a:endParaRPr lang="en-US" sz="1200" dirty="0">
              <a:latin typeface="Calibri" pitchFamily="34" charset="0"/>
              <a:cs typeface="Calibri" pitchFamily="34" charset="0"/>
            </a:endParaRPr>
          </a:p>
        </p:txBody>
      </p:sp>
      <p:sp>
        <p:nvSpPr>
          <p:cNvPr id="63" name="TextBox 62"/>
          <p:cNvSpPr txBox="1"/>
          <p:nvPr/>
        </p:nvSpPr>
        <p:spPr>
          <a:xfrm>
            <a:off x="2292544" y="2011645"/>
            <a:ext cx="1162550" cy="276999"/>
          </a:xfrm>
          <a:prstGeom prst="rect">
            <a:avLst/>
          </a:prstGeom>
          <a:noFill/>
        </p:spPr>
        <p:txBody>
          <a:bodyPr wrap="square" rtlCol="0">
            <a:spAutoFit/>
          </a:bodyPr>
          <a:lstStyle/>
          <a:p>
            <a:r>
              <a:rPr lang="en-US" sz="1200" dirty="0" smtClean="0">
                <a:latin typeface="Calibri" pitchFamily="34" charset="0"/>
                <a:cs typeface="Calibri" pitchFamily="34" charset="0"/>
              </a:rPr>
              <a:t>Observer</a:t>
            </a:r>
            <a:endParaRPr lang="en-US" sz="1200" dirty="0">
              <a:latin typeface="Calibri" pitchFamily="34" charset="0"/>
              <a:cs typeface="Calibri" pitchFamily="34" charset="0"/>
            </a:endParaRPr>
          </a:p>
        </p:txBody>
      </p:sp>
      <p:sp>
        <p:nvSpPr>
          <p:cNvPr id="64" name="Rectangle 63"/>
          <p:cNvSpPr/>
          <p:nvPr/>
        </p:nvSpPr>
        <p:spPr>
          <a:xfrm>
            <a:off x="0" y="714039"/>
            <a:ext cx="3304635" cy="4608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Box 64"/>
          <p:cNvSpPr txBox="1"/>
          <p:nvPr/>
        </p:nvSpPr>
        <p:spPr>
          <a:xfrm>
            <a:off x="560298" y="714039"/>
            <a:ext cx="2360288" cy="430887"/>
          </a:xfrm>
          <a:prstGeom prst="rect">
            <a:avLst/>
          </a:prstGeom>
          <a:noFill/>
        </p:spPr>
        <p:txBody>
          <a:bodyPr wrap="square" rtlCol="0">
            <a:spAutoFit/>
          </a:bodyPr>
          <a:lstStyle/>
          <a:p>
            <a:r>
              <a:rPr lang="en-US" sz="2200" b="1" dirty="0" smtClean="0">
                <a:solidFill>
                  <a:schemeClr val="bg1"/>
                </a:solidFill>
                <a:latin typeface="Calibri" pitchFamily="34" charset="0"/>
                <a:cs typeface="Calibri" pitchFamily="34" charset="0"/>
              </a:rPr>
              <a:t>Vessels with VMS</a:t>
            </a:r>
            <a:endParaRPr lang="en-US" sz="2200" b="1" dirty="0">
              <a:solidFill>
                <a:schemeClr val="bg1"/>
              </a:solidFill>
              <a:latin typeface="Calibri" pitchFamily="34" charset="0"/>
              <a:cs typeface="Calibri" pitchFamily="34" charset="0"/>
            </a:endParaRPr>
          </a:p>
        </p:txBody>
      </p:sp>
      <p:sp>
        <p:nvSpPr>
          <p:cNvPr id="66" name="Rectangle 65"/>
          <p:cNvSpPr/>
          <p:nvPr/>
        </p:nvSpPr>
        <p:spPr>
          <a:xfrm>
            <a:off x="3333515" y="714039"/>
            <a:ext cx="5800961" cy="4608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7" name="TextBox 66"/>
          <p:cNvSpPr txBox="1"/>
          <p:nvPr/>
        </p:nvSpPr>
        <p:spPr>
          <a:xfrm>
            <a:off x="3589097" y="714039"/>
            <a:ext cx="3901683" cy="430887"/>
          </a:xfrm>
          <a:prstGeom prst="rect">
            <a:avLst/>
          </a:prstGeom>
          <a:noFill/>
        </p:spPr>
        <p:txBody>
          <a:bodyPr wrap="square" rtlCol="0">
            <a:spAutoFit/>
          </a:bodyPr>
          <a:lstStyle/>
          <a:p>
            <a:r>
              <a:rPr lang="en-US" sz="2200" b="1" dirty="0" smtClean="0">
                <a:solidFill>
                  <a:schemeClr val="bg1"/>
                </a:solidFill>
                <a:latin typeface="Calibri" pitchFamily="34" charset="0"/>
                <a:cs typeface="Calibri" pitchFamily="34" charset="0"/>
              </a:rPr>
              <a:t>IUU Vessels </a:t>
            </a:r>
            <a:r>
              <a:rPr lang="en-US" sz="2000" dirty="0" smtClean="0">
                <a:solidFill>
                  <a:schemeClr val="bg1"/>
                </a:solidFill>
                <a:latin typeface="Calibri" pitchFamily="34" charset="0"/>
                <a:cs typeface="Calibri" pitchFamily="34" charset="0"/>
              </a:rPr>
              <a:t>(no VMS fitted)</a:t>
            </a:r>
            <a:endParaRPr lang="en-US" sz="2000" dirty="0">
              <a:solidFill>
                <a:schemeClr val="bg1"/>
              </a:solidFill>
              <a:latin typeface="Calibri" pitchFamily="34" charset="0"/>
              <a:cs typeface="Calibri" pitchFamily="34" charset="0"/>
            </a:endParaRPr>
          </a:p>
        </p:txBody>
      </p:sp>
      <p:sp>
        <p:nvSpPr>
          <p:cNvPr id="27" name="Title 26"/>
          <p:cNvSpPr>
            <a:spLocks noGrp="1"/>
          </p:cNvSpPr>
          <p:nvPr>
            <p:ph type="title"/>
          </p:nvPr>
        </p:nvSpPr>
        <p:spPr>
          <a:xfrm>
            <a:off x="180256" y="49695"/>
            <a:ext cx="8229600" cy="505130"/>
          </a:xfrm>
        </p:spPr>
        <p:txBody>
          <a:bodyPr/>
          <a:lstStyle/>
          <a:p>
            <a:r>
              <a:rPr lang="en-US" sz="2000" dirty="0" smtClean="0">
                <a:solidFill>
                  <a:schemeClr val="bg1"/>
                </a:solidFill>
                <a:latin typeface="Calibri" pitchFamily="34" charset="0"/>
                <a:cs typeface="Calibri" pitchFamily="34" charset="0"/>
              </a:rPr>
              <a:t>Overview of the Fisheries Monitoring Center </a:t>
            </a:r>
            <a:endParaRPr lang="en-US" sz="2000" dirty="0">
              <a:solidFill>
                <a:schemeClr val="bg1"/>
              </a:solidFill>
            </a:endParaRPr>
          </a:p>
        </p:txBody>
      </p:sp>
      <p:sp>
        <p:nvSpPr>
          <p:cNvPr id="28" name="Rectangle 27"/>
          <p:cNvSpPr/>
          <p:nvPr/>
        </p:nvSpPr>
        <p:spPr bwMode="auto">
          <a:xfrm>
            <a:off x="9528" y="6666814"/>
            <a:ext cx="9124948" cy="191186"/>
          </a:xfrm>
          <a:prstGeom prst="rect">
            <a:avLst/>
          </a:prstGeom>
          <a:solidFill>
            <a:schemeClr val="bg1"/>
          </a:solidFill>
          <a:ln w="19050">
            <a:solidFill>
              <a:schemeClr val="tx1"/>
            </a:solid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4" name="Rectangle 33"/>
          <p:cNvSpPr/>
          <p:nvPr/>
        </p:nvSpPr>
        <p:spPr bwMode="auto">
          <a:xfrm>
            <a:off x="19053" y="6610352"/>
            <a:ext cx="9086847" cy="70751"/>
          </a:xfrm>
          <a:prstGeom prst="rect">
            <a:avLst/>
          </a:prstGeom>
          <a:solidFill>
            <a:schemeClr val="bg1"/>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 name="Slide Number Placeholder 3"/>
          <p:cNvSpPr>
            <a:spLocks noGrp="1"/>
          </p:cNvSpPr>
          <p:nvPr>
            <p:ph type="sldNum" sz="quarter" idx="10"/>
          </p:nvPr>
        </p:nvSpPr>
        <p:spPr>
          <a:xfrm>
            <a:off x="6553200" y="6495500"/>
            <a:ext cx="2133600" cy="234950"/>
          </a:xfrm>
        </p:spPr>
        <p:txBody>
          <a:bodyPr/>
          <a:lstStyle/>
          <a:p>
            <a:pPr>
              <a:defRPr/>
            </a:pPr>
            <a:fld id="{76C1C9C1-4720-4B4B-A5A2-9E027FB6209D}" type="slidenum">
              <a:rPr lang="en-US" sz="1000" smtClean="0">
                <a:solidFill>
                  <a:schemeClr val="tx1">
                    <a:lumMod val="75000"/>
                    <a:lumOff val="25000"/>
                  </a:schemeClr>
                </a:solidFill>
              </a:rPr>
              <a:pPr>
                <a:defRPr/>
              </a:pPr>
              <a:t>22</a:t>
            </a:fld>
            <a:endParaRPr lang="en-US" sz="1000" dirty="0">
              <a:solidFill>
                <a:schemeClr val="tx1">
                  <a:lumMod val="75000"/>
                  <a:lumOff val="25000"/>
                </a:schemeClr>
              </a:solidFill>
            </a:endParaRPr>
          </a:p>
        </p:txBody>
      </p:sp>
      <p:sp>
        <p:nvSpPr>
          <p:cNvPr id="35" name="Rectangle 34"/>
          <p:cNvSpPr/>
          <p:nvPr/>
        </p:nvSpPr>
        <p:spPr bwMode="auto">
          <a:xfrm>
            <a:off x="9074469" y="6610352"/>
            <a:ext cx="45719" cy="150017"/>
          </a:xfrm>
          <a:prstGeom prst="rect">
            <a:avLst/>
          </a:prstGeom>
          <a:solidFill>
            <a:schemeClr val="bg1"/>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685801" y="3196206"/>
            <a:ext cx="4347308" cy="2663052"/>
          </a:xfrm>
        </p:spPr>
        <p:txBody>
          <a:bodyPr/>
          <a:lstStyle/>
          <a:p>
            <a:pPr>
              <a:lnSpc>
                <a:spcPct val="150000"/>
              </a:lnSpc>
              <a:buClr>
                <a:srgbClr val="00B0F0"/>
              </a:buClr>
              <a:buSzPct val="120000"/>
              <a:buFont typeface="Arial" pitchFamily="34" charset="0"/>
              <a:buChar char="•"/>
            </a:pPr>
            <a:r>
              <a:rPr lang="en-US" dirty="0" smtClean="0"/>
              <a:t>   Trawl-by-trawl catch reporting</a:t>
            </a:r>
          </a:p>
          <a:p>
            <a:pPr>
              <a:lnSpc>
                <a:spcPct val="150000"/>
              </a:lnSpc>
              <a:buClr>
                <a:srgbClr val="00B0F0"/>
              </a:buClr>
              <a:buSzPct val="120000"/>
              <a:buFont typeface="Arial" pitchFamily="34" charset="0"/>
              <a:buChar char="•"/>
            </a:pPr>
            <a:r>
              <a:rPr lang="en-US" dirty="0" smtClean="0"/>
              <a:t>   Daily catch logs</a:t>
            </a:r>
          </a:p>
          <a:p>
            <a:pPr>
              <a:lnSpc>
                <a:spcPct val="150000"/>
              </a:lnSpc>
              <a:buClr>
                <a:srgbClr val="00B0F0"/>
              </a:buClr>
              <a:buSzPct val="120000"/>
              <a:buFont typeface="Arial" pitchFamily="34" charset="0"/>
              <a:buChar char="•"/>
            </a:pPr>
            <a:r>
              <a:rPr lang="en-US" dirty="0" smtClean="0"/>
              <a:t>   Transshipment, disposal and landing</a:t>
            </a:r>
          </a:p>
          <a:p>
            <a:pPr>
              <a:lnSpc>
                <a:spcPct val="150000"/>
              </a:lnSpc>
              <a:buClr>
                <a:srgbClr val="00B0F0"/>
              </a:buClr>
              <a:buSzPct val="120000"/>
              <a:buFont typeface="Arial" pitchFamily="34" charset="0"/>
              <a:buChar char="•"/>
            </a:pPr>
            <a:r>
              <a:rPr lang="en-US" dirty="0" smtClean="0"/>
              <a:t>   Declaration of activity (Days-at-Sea)</a:t>
            </a:r>
          </a:p>
          <a:p>
            <a:pPr>
              <a:lnSpc>
                <a:spcPct val="150000"/>
              </a:lnSpc>
              <a:buClr>
                <a:srgbClr val="00B0F0"/>
              </a:buClr>
              <a:buSzPct val="120000"/>
              <a:buFont typeface="Arial" pitchFamily="34" charset="0"/>
              <a:buChar char="•"/>
            </a:pPr>
            <a:r>
              <a:rPr lang="en-US" dirty="0" smtClean="0"/>
              <a:t>   Requests for exemptions or waivers</a:t>
            </a:r>
          </a:p>
          <a:p>
            <a:pPr>
              <a:lnSpc>
                <a:spcPct val="150000"/>
              </a:lnSpc>
              <a:buClr>
                <a:srgbClr val="00B0F0"/>
              </a:buClr>
              <a:buSzPct val="120000"/>
              <a:buFont typeface="Arial" pitchFamily="34" charset="0"/>
              <a:buChar char="•"/>
            </a:pPr>
            <a:r>
              <a:rPr lang="en-US" dirty="0" smtClean="0"/>
              <a:t>   Pre-landing notifications</a:t>
            </a:r>
          </a:p>
        </p:txBody>
      </p:sp>
      <p:sp>
        <p:nvSpPr>
          <p:cNvPr id="16" name="Title 15"/>
          <p:cNvSpPr>
            <a:spLocks noGrp="1"/>
          </p:cNvSpPr>
          <p:nvPr>
            <p:ph type="title"/>
          </p:nvPr>
        </p:nvSpPr>
        <p:spPr/>
        <p:txBody>
          <a:bodyPr/>
          <a:lstStyle/>
          <a:p>
            <a:r>
              <a:rPr lang="en-GB" dirty="0" smtClean="0">
                <a:latin typeface="Franklin Gothic Medium" pitchFamily="34" charset="0"/>
              </a:rPr>
              <a:t>Customisable Electronic Forms</a:t>
            </a:r>
          </a:p>
        </p:txBody>
      </p:sp>
      <p:sp>
        <p:nvSpPr>
          <p:cNvPr id="8" name="Text Placeholder 17"/>
          <p:cNvSpPr txBox="1">
            <a:spLocks/>
          </p:cNvSpPr>
          <p:nvPr/>
        </p:nvSpPr>
        <p:spPr bwMode="auto">
          <a:xfrm>
            <a:off x="685800" y="1266825"/>
            <a:ext cx="4232429" cy="184369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600"/>
              </a:spcBef>
              <a:spcAft>
                <a:spcPts val="600"/>
              </a:spcAft>
              <a:buClr>
                <a:srgbClr val="00B0F0"/>
              </a:buClr>
              <a:buSzPct val="120000"/>
            </a:pPr>
            <a:r>
              <a:rPr lang="en-US" sz="1800" dirty="0" smtClean="0">
                <a:solidFill>
                  <a:srgbClr val="333333"/>
                </a:solidFill>
                <a:latin typeface="Franklin Gothic Book"/>
                <a:cs typeface="Franklin Gothic Book"/>
              </a:rPr>
              <a:t>Pole Star has a library of over 50 fisheries e-forms which can be used to monitor and manage catch levels remotely and in </a:t>
            </a:r>
            <a:r>
              <a:rPr lang="en-US" sz="1800" dirty="0" err="1" smtClean="0">
                <a:solidFill>
                  <a:srgbClr val="333333"/>
                </a:solidFill>
                <a:latin typeface="Franklin Gothic Book"/>
                <a:cs typeface="Franklin Gothic Book"/>
              </a:rPr>
              <a:t>realtime</a:t>
            </a:r>
            <a:r>
              <a:rPr lang="en-US" sz="1800" dirty="0" smtClean="0">
                <a:solidFill>
                  <a:srgbClr val="333333"/>
                </a:solidFill>
                <a:latin typeface="Franklin Gothic Book"/>
                <a:cs typeface="Franklin Gothic Book"/>
              </a:rPr>
              <a:t>.  These include notice of port call, arrival documentation and more.</a:t>
            </a:r>
          </a:p>
          <a:p>
            <a:pPr defTabSz="914400">
              <a:spcBef>
                <a:spcPts val="600"/>
              </a:spcBef>
              <a:spcAft>
                <a:spcPts val="600"/>
              </a:spcAft>
              <a:buClr>
                <a:srgbClr val="00B0F0"/>
              </a:buClr>
              <a:buSzPct val="120000"/>
            </a:pPr>
            <a:r>
              <a:rPr lang="en-US" sz="1800" dirty="0" smtClean="0">
                <a:solidFill>
                  <a:srgbClr val="333333"/>
                </a:solidFill>
                <a:latin typeface="Franklin Gothic Book"/>
                <a:cs typeface="Franklin Gothic Book"/>
              </a:rPr>
              <a:t>Electronic form types include:</a:t>
            </a:r>
          </a:p>
          <a:p>
            <a:pPr defTabSz="914400">
              <a:spcBef>
                <a:spcPts val="600"/>
              </a:spcBef>
              <a:spcAft>
                <a:spcPts val="600"/>
              </a:spcAft>
              <a:buClr>
                <a:srgbClr val="00B0F0"/>
              </a:buClr>
              <a:buSzPct val="120000"/>
            </a:pPr>
            <a:endParaRPr kumimoji="0" lang="en-US" sz="18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p:txBody>
      </p:sp>
      <p:sp>
        <p:nvSpPr>
          <p:cNvPr id="9" name="Rectangle 8"/>
          <p:cNvSpPr/>
          <p:nvPr/>
        </p:nvSpPr>
        <p:spPr>
          <a:xfrm>
            <a:off x="4988380" y="1346726"/>
            <a:ext cx="3502767" cy="205560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pic>
        <p:nvPicPr>
          <p:cNvPr id="10" name="Picture 7"/>
          <p:cNvPicPr>
            <a:picLocks noChangeAspect="1" noChangeArrowheads="1"/>
          </p:cNvPicPr>
          <p:nvPr/>
        </p:nvPicPr>
        <p:blipFill>
          <a:blip r:embed="rId3" cstate="print"/>
          <a:srcRect/>
          <a:stretch>
            <a:fillRect/>
          </a:stretch>
        </p:blipFill>
        <p:spPr bwMode="auto">
          <a:xfrm>
            <a:off x="4990275" y="3586003"/>
            <a:ext cx="3503956" cy="2069065"/>
          </a:xfrm>
          <a:prstGeom prst="rect">
            <a:avLst/>
          </a:prstGeom>
          <a:noFill/>
          <a:ln w="9525">
            <a:noFill/>
            <a:miter lim="800000"/>
            <a:headEnd/>
            <a:tailEnd/>
          </a:ln>
        </p:spPr>
      </p:pic>
      <p:pic>
        <p:nvPicPr>
          <p:cNvPr id="11" name="Picture 9"/>
          <p:cNvPicPr>
            <a:picLocks noChangeAspect="1" noChangeArrowheads="1"/>
          </p:cNvPicPr>
          <p:nvPr/>
        </p:nvPicPr>
        <p:blipFill>
          <a:blip r:embed="rId4" cstate="print"/>
          <a:srcRect/>
          <a:stretch>
            <a:fillRect/>
          </a:stretch>
        </p:blipFill>
        <p:spPr bwMode="auto">
          <a:xfrm>
            <a:off x="5746472" y="1372933"/>
            <a:ext cx="1939433" cy="202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RIT_AIS_diagram_NEW_FRONT.jpg"/>
          <p:cNvPicPr>
            <a:picLocks noChangeAspect="1"/>
          </p:cNvPicPr>
          <p:nvPr/>
        </p:nvPicPr>
        <p:blipFill>
          <a:blip r:embed="rId3" cstate="print"/>
          <a:stretch>
            <a:fillRect/>
          </a:stretch>
        </p:blipFill>
        <p:spPr>
          <a:xfrm>
            <a:off x="0" y="474757"/>
            <a:ext cx="9144000" cy="6294138"/>
          </a:xfrm>
          <a:prstGeom prst="rect">
            <a:avLst/>
          </a:prstGeom>
        </p:spPr>
      </p:pic>
      <p:pic>
        <p:nvPicPr>
          <p:cNvPr id="6" name="Picture 5" descr="top.png"/>
          <p:cNvPicPr>
            <a:picLocks noChangeAspect="1"/>
          </p:cNvPicPr>
          <p:nvPr/>
        </p:nvPicPr>
        <p:blipFill>
          <a:blip r:embed="rId4" cstate="print"/>
          <a:stretch>
            <a:fillRect/>
          </a:stretch>
        </p:blipFill>
        <p:spPr>
          <a:xfrm>
            <a:off x="0" y="6357"/>
            <a:ext cx="9144000" cy="473273"/>
          </a:xfrm>
          <a:prstGeom prst="rect">
            <a:avLst/>
          </a:prstGeom>
        </p:spPr>
      </p:pic>
      <p:sp>
        <p:nvSpPr>
          <p:cNvPr id="12" name="TextBox 11"/>
          <p:cNvSpPr txBox="1"/>
          <p:nvPr/>
        </p:nvSpPr>
        <p:spPr>
          <a:xfrm>
            <a:off x="193830" y="102483"/>
            <a:ext cx="6836090" cy="369332"/>
          </a:xfrm>
          <a:prstGeom prst="rect">
            <a:avLst/>
          </a:prstGeom>
          <a:noFill/>
        </p:spPr>
        <p:txBody>
          <a:bodyPr wrap="square" rtlCol="0">
            <a:spAutoFit/>
          </a:bodyPr>
          <a:lstStyle/>
          <a:p>
            <a:r>
              <a:rPr lang="en-US" sz="1800" b="1" dirty="0" smtClean="0">
                <a:solidFill>
                  <a:schemeClr val="bg1"/>
                </a:solidFill>
                <a:latin typeface="Franklin Gothic Medium" pitchFamily="34" charset="0"/>
                <a:cs typeface="Calibri" pitchFamily="34" charset="0"/>
              </a:rPr>
              <a:t>Maritime Domain Awareness – Integrating VMS, LRIT and AIS</a:t>
            </a:r>
            <a:endParaRPr lang="en-US" sz="1800" b="1" dirty="0">
              <a:solidFill>
                <a:schemeClr val="bg1"/>
              </a:solidFill>
              <a:latin typeface="Franklin Gothic Medium" pitchFamily="34" charset="0"/>
              <a:cs typeface="Calibri" pitchFamily="34" charset="0"/>
            </a:endParaRPr>
          </a:p>
        </p:txBody>
      </p:sp>
    </p:spTree>
    <p:extLst>
      <p:ext uri="{BB962C8B-B14F-4D97-AF65-F5344CB8AC3E}">
        <p14:creationId xmlns:p14="http://schemas.microsoft.com/office/powerpoint/2010/main" xmlns="" val="2632425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pport.jpg"/>
          <p:cNvPicPr>
            <a:picLocks noChangeAspect="1"/>
          </p:cNvPicPr>
          <p:nvPr/>
        </p:nvPicPr>
        <p:blipFill>
          <a:blip r:embed="rId3" cstate="print"/>
          <a:stretch>
            <a:fillRect/>
          </a:stretch>
        </p:blipFill>
        <p:spPr>
          <a:xfrm>
            <a:off x="0" y="11179"/>
            <a:ext cx="4089797" cy="6858000"/>
          </a:xfrm>
          <a:prstGeom prst="rect">
            <a:avLst/>
          </a:prstGeom>
        </p:spPr>
      </p:pic>
      <p:sp>
        <p:nvSpPr>
          <p:cNvPr id="18437" name="Text Box 3"/>
          <p:cNvSpPr txBox="1">
            <a:spLocks noChangeArrowheads="1"/>
          </p:cNvSpPr>
          <p:nvPr/>
        </p:nvSpPr>
        <p:spPr bwMode="auto">
          <a:xfrm>
            <a:off x="4504084" y="2146860"/>
            <a:ext cx="4366378" cy="1668918"/>
          </a:xfrm>
          <a:prstGeom prst="rect">
            <a:avLst/>
          </a:prstGeom>
          <a:noFill/>
          <a:ln w="9525">
            <a:noFill/>
            <a:miter lim="800000"/>
            <a:headEnd/>
            <a:tailEnd/>
          </a:ln>
        </p:spPr>
        <p:txBody>
          <a:bodyPr wrap="square">
            <a:spAutoFit/>
          </a:bodyPr>
          <a:lstStyle/>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Global Distributor Network</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Customer Support &amp; Training</a:t>
            </a:r>
          </a:p>
          <a:p>
            <a:pPr>
              <a:lnSpc>
                <a:spcPct val="200000"/>
              </a:lnSpc>
              <a:buClr>
                <a:srgbClr val="00B0F0"/>
              </a:buClr>
              <a:buSzPct val="120000"/>
              <a:buFont typeface="Arial" pitchFamily="34" charset="0"/>
              <a:buChar char="•"/>
            </a:pPr>
            <a:r>
              <a:rPr lang="en-US" sz="1800" dirty="0" smtClean="0">
                <a:solidFill>
                  <a:schemeClr val="tx1">
                    <a:lumMod val="75000"/>
                    <a:lumOff val="25000"/>
                  </a:schemeClr>
                </a:solidFill>
                <a:latin typeface="Franklin Gothic Medium" pitchFamily="34" charset="0"/>
              </a:rPr>
              <a:t>  Technical Support</a:t>
            </a: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a:xfrm>
            <a:off x="4583596" y="1510756"/>
            <a:ext cx="4166152" cy="505130"/>
          </a:xfrm>
        </p:spPr>
        <p:txBody>
          <a:bodyPr/>
          <a:lstStyle/>
          <a:p>
            <a:r>
              <a:rPr lang="en-GB" b="1" dirty="0" smtClean="0">
                <a:latin typeface="Franklin Gothic Medium" pitchFamily="34" charset="0"/>
              </a:rPr>
              <a:t>Support</a:t>
            </a:r>
            <a:endParaRPr lang="en-GB" b="1" dirty="0">
              <a:latin typeface="Franklin Gothic Medium" pitchFamily="34" charset="0"/>
            </a:endParaRPr>
          </a:p>
        </p:txBody>
      </p:sp>
      <p:sp>
        <p:nvSpPr>
          <p:cNvPr id="17" name="Slide Number Placeholder 5"/>
          <p:cNvSpPr txBox="1">
            <a:spLocks/>
          </p:cNvSpPr>
          <p:nvPr/>
        </p:nvSpPr>
        <p:spPr bwMode="auto">
          <a:xfrm>
            <a:off x="6556515" y="6521810"/>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pic>
        <p:nvPicPr>
          <p:cNvPr id="14" name="Picture 13" descr="bottom.png"/>
          <p:cNvPicPr>
            <a:picLocks noChangeAspect="1"/>
          </p:cNvPicPr>
          <p:nvPr/>
        </p:nvPicPr>
        <p:blipFill>
          <a:blip r:embed="rId4" cstate="print"/>
          <a:stretch>
            <a:fillRect/>
          </a:stretch>
        </p:blipFill>
        <p:spPr>
          <a:xfrm>
            <a:off x="0" y="5922453"/>
            <a:ext cx="9144000" cy="946547"/>
          </a:xfrm>
          <a:prstGeom prst="rect">
            <a:avLst/>
          </a:prstGeom>
        </p:spPr>
      </p:pic>
      <p:sp>
        <p:nvSpPr>
          <p:cNvPr id="9" name="Slide Number Placeholder 5"/>
          <p:cNvSpPr txBox="1">
            <a:spLocks/>
          </p:cNvSpPr>
          <p:nvPr/>
        </p:nvSpPr>
        <p:spPr bwMode="auto">
          <a:xfrm>
            <a:off x="6549300" y="6535916"/>
            <a:ext cx="2133600" cy="267379"/>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pic>
        <p:nvPicPr>
          <p:cNvPr id="15" name="Picture 14" descr="top.png"/>
          <p:cNvPicPr>
            <a:picLocks noChangeAspect="1"/>
          </p:cNvPicPr>
          <p:nvPr/>
        </p:nvPicPr>
        <p:blipFill>
          <a:blip r:embed="rId5" cstate="print"/>
          <a:stretch>
            <a:fillRect/>
          </a:stretch>
        </p:blipFill>
        <p:spPr>
          <a:xfrm>
            <a:off x="0" y="-7815"/>
            <a:ext cx="9144000" cy="47327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cstate="print"/>
          <a:srcRect/>
          <a:stretch>
            <a:fillRect/>
          </a:stretch>
        </p:blipFill>
        <p:spPr bwMode="auto">
          <a:xfrm>
            <a:off x="401726" y="2707739"/>
            <a:ext cx="6485022" cy="3207174"/>
          </a:xfrm>
          <a:prstGeom prst="rect">
            <a:avLst/>
          </a:prstGeom>
          <a:noFill/>
          <a:ln w="9525">
            <a:noFill/>
            <a:miter lim="800000"/>
            <a:headEnd/>
            <a:tailEnd/>
          </a:ln>
        </p:spPr>
      </p:pic>
      <p:sp>
        <p:nvSpPr>
          <p:cNvPr id="16" name="Title 15"/>
          <p:cNvSpPr>
            <a:spLocks noGrp="1"/>
          </p:cNvSpPr>
          <p:nvPr>
            <p:ph type="title"/>
          </p:nvPr>
        </p:nvSpPr>
        <p:spPr/>
        <p:txBody>
          <a:bodyPr/>
          <a:lstStyle/>
          <a:p>
            <a:r>
              <a:rPr lang="en-US" dirty="0" smtClean="0">
                <a:latin typeface="Franklin Gothic Medium" pitchFamily="34" charset="0"/>
              </a:rPr>
              <a:t>Global Distributor Network</a:t>
            </a:r>
            <a:endParaRPr lang="en-GB" b="1" dirty="0">
              <a:latin typeface="Franklin Gothic Medium" pitchFamily="34" charset="0"/>
            </a:endParaRPr>
          </a:p>
        </p:txBody>
      </p:sp>
      <p:sp>
        <p:nvSpPr>
          <p:cNvPr id="8" name="Text Placeholder 17"/>
          <p:cNvSpPr txBox="1">
            <a:spLocks/>
          </p:cNvSpPr>
          <p:nvPr/>
        </p:nvSpPr>
        <p:spPr bwMode="auto">
          <a:xfrm>
            <a:off x="685800" y="1266825"/>
            <a:ext cx="8008815" cy="2186589"/>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600"/>
              </a:spcBef>
              <a:spcAft>
                <a:spcPts val="600"/>
              </a:spcAft>
              <a:buClr>
                <a:srgbClr val="00B0F0"/>
              </a:buClr>
              <a:buSzPct val="120000"/>
            </a:pPr>
            <a:r>
              <a:rPr lang="en-US" sz="1800" dirty="0" smtClean="0">
                <a:solidFill>
                  <a:srgbClr val="333333"/>
                </a:solidFill>
                <a:latin typeface="Franklin Gothic Book"/>
                <a:cs typeface="Franklin Gothic Book"/>
              </a:rPr>
              <a:t>Pole Star’s network of 60+ distributors and Approved Service Centres located around the world are an integral part of the Pole Star machinery, providing spare parts and service at a moment’s notice, allowing vessels to trade seamlessly wherever they are in the world.</a:t>
            </a:r>
          </a:p>
        </p:txBody>
      </p:sp>
      <p:pic>
        <p:nvPicPr>
          <p:cNvPr id="11" name="Picture 10" descr="bottom.png"/>
          <p:cNvPicPr>
            <a:picLocks noChangeAspect="1"/>
          </p:cNvPicPr>
          <p:nvPr/>
        </p:nvPicPr>
        <p:blipFill>
          <a:blip r:embed="rId4" cstate="print"/>
          <a:stretch>
            <a:fillRect/>
          </a:stretch>
        </p:blipFill>
        <p:spPr>
          <a:xfrm>
            <a:off x="0" y="5910513"/>
            <a:ext cx="9144000" cy="946547"/>
          </a:xfrm>
          <a:prstGeom prst="rect">
            <a:avLst/>
          </a:prstGeom>
        </p:spPr>
      </p:pic>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2" name="Rectangle 11"/>
          <p:cNvSpPr/>
          <p:nvPr/>
        </p:nvSpPr>
        <p:spPr>
          <a:xfrm>
            <a:off x="6774959" y="3895538"/>
            <a:ext cx="2258073" cy="830997"/>
          </a:xfrm>
          <a:prstGeom prst="rect">
            <a:avLst/>
          </a:prstGeom>
        </p:spPr>
        <p:txBody>
          <a:bodyPr wrap="square">
            <a:spAutoFit/>
          </a:bodyPr>
          <a:lstStyle/>
          <a:p>
            <a:r>
              <a:rPr lang="en-US" sz="1600" dirty="0" smtClean="0">
                <a:solidFill>
                  <a:schemeClr val="tx1">
                    <a:lumMod val="85000"/>
                    <a:lumOff val="15000"/>
                  </a:schemeClr>
                </a:solidFill>
              </a:rPr>
              <a:t>• Pole Star office</a:t>
            </a:r>
          </a:p>
          <a:p>
            <a:r>
              <a:rPr lang="en-US" sz="1600" dirty="0" smtClean="0">
                <a:solidFill>
                  <a:schemeClr val="tx1">
                    <a:lumMod val="85000"/>
                    <a:lumOff val="15000"/>
                  </a:schemeClr>
                </a:solidFill>
              </a:rPr>
              <a:t>	</a:t>
            </a:r>
          </a:p>
          <a:p>
            <a:r>
              <a:rPr lang="en-US" sz="1600" dirty="0" smtClean="0">
                <a:solidFill>
                  <a:schemeClr val="tx1">
                    <a:lumMod val="85000"/>
                    <a:lumOff val="15000"/>
                  </a:schemeClr>
                </a:solidFill>
              </a:rPr>
              <a:t>• Distributor location </a:t>
            </a:r>
            <a:endParaRPr lang="en-US" sz="1600" dirty="0">
              <a:solidFill>
                <a:schemeClr val="tx1">
                  <a:lumMod val="85000"/>
                  <a:lumOff val="15000"/>
                </a:schemeClr>
              </a:solidFill>
            </a:endParaRPr>
          </a:p>
        </p:txBody>
      </p:sp>
      <p:sp>
        <p:nvSpPr>
          <p:cNvPr id="14" name="Oval 13"/>
          <p:cNvSpPr/>
          <p:nvPr/>
        </p:nvSpPr>
        <p:spPr bwMode="auto">
          <a:xfrm>
            <a:off x="6782102" y="3985305"/>
            <a:ext cx="152771" cy="152771"/>
          </a:xfrm>
          <a:prstGeom prst="ellipse">
            <a:avLst/>
          </a:prstGeom>
          <a:solidFill>
            <a:srgbClr val="FAA906"/>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 name="Oval 14"/>
          <p:cNvSpPr/>
          <p:nvPr/>
        </p:nvSpPr>
        <p:spPr bwMode="auto">
          <a:xfrm>
            <a:off x="6782102" y="4471286"/>
            <a:ext cx="152771" cy="152771"/>
          </a:xfrm>
          <a:prstGeom prst="ellipse">
            <a:avLst/>
          </a:prstGeom>
          <a:solidFill>
            <a:srgbClr val="43B8EA"/>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latin typeface="Franklin Gothic Medium" pitchFamily="34" charset="0"/>
              </a:rPr>
              <a:t>Customer Support &amp; Training</a:t>
            </a:r>
            <a:endParaRPr lang="en-GB" b="1" dirty="0">
              <a:latin typeface="Franklin Gothic Medium" pitchFamily="34" charset="0"/>
            </a:endParaRPr>
          </a:p>
        </p:txBody>
      </p:sp>
      <p:sp>
        <p:nvSpPr>
          <p:cNvPr id="8" name="Text Placeholder 17"/>
          <p:cNvSpPr txBox="1">
            <a:spLocks/>
          </p:cNvSpPr>
          <p:nvPr/>
        </p:nvSpPr>
        <p:spPr bwMode="auto">
          <a:xfrm>
            <a:off x="685800" y="1266825"/>
            <a:ext cx="7914559" cy="2186589"/>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r>
              <a:rPr lang="en-GB" sz="1800" dirty="0" smtClean="0">
                <a:solidFill>
                  <a:schemeClr val="tx1">
                    <a:lumMod val="75000"/>
                    <a:lumOff val="25000"/>
                  </a:schemeClr>
                </a:solidFill>
                <a:latin typeface="Franklin Gothic Book" pitchFamily="34" charset="0"/>
              </a:rPr>
              <a:t>Because we have teams in London, Hong Kong and Panama, we can offer our customers 24/7 multilingual support. Our global team of product experts provide service support, technical support, training, troubleshooting and diagnostics around the clock, by phone and email. </a:t>
            </a:r>
          </a:p>
        </p:txBody>
      </p:sp>
      <p:pic>
        <p:nvPicPr>
          <p:cNvPr id="11" name="Picture 10" descr="bottom.png"/>
          <p:cNvPicPr>
            <a:picLocks noChangeAspect="1"/>
          </p:cNvPicPr>
          <p:nvPr/>
        </p:nvPicPr>
        <p:blipFill>
          <a:blip r:embed="rId3" cstate="print"/>
          <a:stretch>
            <a:fillRect/>
          </a:stretch>
        </p:blipFill>
        <p:spPr>
          <a:xfrm>
            <a:off x="0" y="5910513"/>
            <a:ext cx="9144000" cy="946547"/>
          </a:xfrm>
          <a:prstGeom prst="rect">
            <a:avLst/>
          </a:prstGeom>
        </p:spPr>
      </p:pic>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0" name="Text Placeholder 17"/>
          <p:cNvSpPr txBox="1">
            <a:spLocks/>
          </p:cNvSpPr>
          <p:nvPr/>
        </p:nvSpPr>
        <p:spPr bwMode="auto">
          <a:xfrm>
            <a:off x="685801" y="3053176"/>
            <a:ext cx="3987799" cy="2786313"/>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r>
              <a:rPr lang="en-GB" sz="1800" dirty="0" smtClean="0">
                <a:solidFill>
                  <a:schemeClr val="tx1">
                    <a:lumMod val="75000"/>
                    <a:lumOff val="25000"/>
                  </a:schemeClr>
                </a:solidFill>
                <a:latin typeface="Franklin Gothic Book" pitchFamily="34" charset="0"/>
              </a:rPr>
              <a:t>Dedicated support teams provide one-to-one product training to all new customers, either in person or remotely via screen sharing software. Our training programme means customers can experience the full benefits of our products immediately. All our products and services are provided with complete documentation.</a:t>
            </a:r>
          </a:p>
        </p:txBody>
      </p:sp>
      <p:pic>
        <p:nvPicPr>
          <p:cNvPr id="1026" name="Picture 2"/>
          <p:cNvPicPr>
            <a:picLocks noChangeAspect="1" noChangeArrowheads="1"/>
          </p:cNvPicPr>
          <p:nvPr/>
        </p:nvPicPr>
        <p:blipFill>
          <a:blip r:embed="rId4" cstate="print"/>
          <a:srcRect/>
          <a:stretch>
            <a:fillRect/>
          </a:stretch>
        </p:blipFill>
        <p:spPr bwMode="auto">
          <a:xfrm>
            <a:off x="5035017" y="3065551"/>
            <a:ext cx="3480672" cy="2171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latin typeface="Franklin Gothic Medium" pitchFamily="34" charset="0"/>
              </a:rPr>
              <a:t>Technical Support</a:t>
            </a:r>
            <a:endParaRPr lang="en-GB" b="1" dirty="0">
              <a:latin typeface="Franklin Gothic Medium" pitchFamily="34" charset="0"/>
            </a:endParaRPr>
          </a:p>
        </p:txBody>
      </p:sp>
      <p:sp>
        <p:nvSpPr>
          <p:cNvPr id="8" name="Text Placeholder 17"/>
          <p:cNvSpPr txBox="1">
            <a:spLocks/>
          </p:cNvSpPr>
          <p:nvPr/>
        </p:nvSpPr>
        <p:spPr bwMode="auto">
          <a:xfrm>
            <a:off x="685800" y="1266825"/>
            <a:ext cx="7838355" cy="2186589"/>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r>
              <a:rPr lang="en-US" sz="1800" dirty="0" smtClean="0">
                <a:solidFill>
                  <a:schemeClr val="tx1">
                    <a:lumMod val="75000"/>
                    <a:lumOff val="25000"/>
                  </a:schemeClr>
                </a:solidFill>
                <a:latin typeface="Franklin Gothic Book" pitchFamily="34" charset="0"/>
              </a:rPr>
              <a:t>Pole Star’s technical support team operates from three continents on a 24/7 basis, providing network and system monitoring, technical support and systems integration. As experts in their field and possessing many years of experience in satellite communications technologies, Pole Star’s technical support team are</a:t>
            </a:r>
          </a:p>
          <a:p>
            <a:r>
              <a:rPr lang="en-US" sz="1800" dirty="0" smtClean="0">
                <a:solidFill>
                  <a:schemeClr val="tx1">
                    <a:lumMod val="75000"/>
                    <a:lumOff val="25000"/>
                  </a:schemeClr>
                </a:solidFill>
                <a:latin typeface="Franklin Gothic Book" pitchFamily="34" charset="0"/>
              </a:rPr>
              <a:t>uniquely qualified to offer specialised support for the company’s systems and customers.</a:t>
            </a:r>
            <a:endParaRPr lang="en-US" sz="1800" dirty="0" smtClean="0">
              <a:solidFill>
                <a:schemeClr val="tx1">
                  <a:lumMod val="75000"/>
                  <a:lumOff val="25000"/>
                </a:schemeClr>
              </a:solidFill>
              <a:latin typeface="Franklin Gothic Book" pitchFamily="34" charset="0"/>
              <a:cs typeface="Franklin Gothic Book"/>
            </a:endParaRPr>
          </a:p>
        </p:txBody>
      </p:sp>
      <p:pic>
        <p:nvPicPr>
          <p:cNvPr id="11" name="Picture 10" descr="bottom.png"/>
          <p:cNvPicPr>
            <a:picLocks noChangeAspect="1"/>
          </p:cNvPicPr>
          <p:nvPr/>
        </p:nvPicPr>
        <p:blipFill>
          <a:blip r:embed="rId3" cstate="print"/>
          <a:stretch>
            <a:fillRect/>
          </a:stretch>
        </p:blipFill>
        <p:spPr>
          <a:xfrm>
            <a:off x="0" y="5910513"/>
            <a:ext cx="9144000" cy="946547"/>
          </a:xfrm>
          <a:prstGeom prst="rect">
            <a:avLst/>
          </a:prstGeom>
        </p:spPr>
      </p:pic>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0" name="Text Placeholder 17"/>
          <p:cNvSpPr txBox="1">
            <a:spLocks/>
          </p:cNvSpPr>
          <p:nvPr/>
        </p:nvSpPr>
        <p:spPr bwMode="auto">
          <a:xfrm>
            <a:off x="685801" y="3231888"/>
            <a:ext cx="3970866" cy="2786313"/>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r>
              <a:rPr lang="en-US" sz="1800" dirty="0" smtClean="0">
                <a:solidFill>
                  <a:schemeClr val="tx1">
                    <a:lumMod val="75000"/>
                    <a:lumOff val="25000"/>
                  </a:schemeClr>
                </a:solidFill>
                <a:latin typeface="Franklin Gothic Book" pitchFamily="34" charset="0"/>
              </a:rPr>
              <a:t>The team monitors the satellite networks and Pole Star’s systems via a bespoke live monitoring tool that allows technicians to identify and resolve potential issues quickly, thus minimising impact on services to the customer.</a:t>
            </a:r>
            <a:endParaRPr lang="en-US" sz="1800" dirty="0" smtClean="0">
              <a:solidFill>
                <a:schemeClr val="tx1">
                  <a:lumMod val="75000"/>
                  <a:lumOff val="25000"/>
                </a:schemeClr>
              </a:solidFill>
              <a:latin typeface="Franklin Gothic Book" pitchFamily="34" charset="0"/>
              <a:cs typeface="Franklin Gothic Book"/>
            </a:endParaRPr>
          </a:p>
        </p:txBody>
      </p:sp>
      <p:pic>
        <p:nvPicPr>
          <p:cNvPr id="2050" name="Picture 2"/>
          <p:cNvPicPr>
            <a:picLocks noChangeAspect="1" noChangeArrowheads="1"/>
          </p:cNvPicPr>
          <p:nvPr/>
        </p:nvPicPr>
        <p:blipFill>
          <a:blip r:embed="rId4" cstate="print"/>
          <a:srcRect/>
          <a:stretch>
            <a:fillRect/>
          </a:stretch>
        </p:blipFill>
        <p:spPr bwMode="auto">
          <a:xfrm>
            <a:off x="5043485" y="3104856"/>
            <a:ext cx="3480670" cy="217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8C1DA6B-C409-4075-8E5E-004E24D35B66}" type="slidenum">
              <a:rPr lang="en-US" sz="1000" smtClean="0"/>
              <a:pPr/>
              <a:t>29</a:t>
            </a:fld>
            <a:endParaRPr lang="en-US" sz="1000" dirty="0"/>
          </a:p>
        </p:txBody>
      </p:sp>
      <p:sp>
        <p:nvSpPr>
          <p:cNvPr id="11" name="Title 1"/>
          <p:cNvSpPr txBox="1">
            <a:spLocks/>
          </p:cNvSpPr>
          <p:nvPr/>
        </p:nvSpPr>
        <p:spPr>
          <a:xfrm>
            <a:off x="539475" y="798410"/>
            <a:ext cx="7918115" cy="914400"/>
          </a:xfrm>
          <a:prstGeom prst="rect">
            <a:avLst/>
          </a:prstGeom>
        </p:spPr>
        <p:txBody>
          <a:bodyPr>
            <a:normAutofit fontScale="92500" lnSpcReduction="20000"/>
          </a:bodyPr>
          <a:lstStyle/>
          <a:p>
            <a:pPr lvl="0" fontAlgn="auto">
              <a:spcAft>
                <a:spcPts val="0"/>
              </a:spcAft>
            </a:pPr>
            <a:r>
              <a:rPr kumimoji="0" lang="en-US" sz="3200" b="1" i="0" u="none" strike="noStrike" kern="1200" cap="none" spc="0" normalizeH="0" baseline="0" noProof="0" dirty="0" smtClean="0">
                <a:ln>
                  <a:noFill/>
                </a:ln>
                <a:solidFill>
                  <a:srgbClr val="00417A"/>
                </a:solidFill>
                <a:effectLst/>
                <a:uLnTx/>
                <a:uFillTx/>
                <a:latin typeface="Franklin Gothic Medium" pitchFamily="34" charset="0"/>
                <a:ea typeface="+mj-ea"/>
                <a:cs typeface="Calibri" pitchFamily="34" charset="0"/>
              </a:rPr>
              <a:t>Thank You</a:t>
            </a:r>
          </a:p>
          <a:p>
            <a:pPr lvl="0" fontAlgn="auto">
              <a:lnSpc>
                <a:spcPct val="150000"/>
              </a:lnSpc>
              <a:spcAft>
                <a:spcPts val="0"/>
              </a:spcAft>
            </a:pPr>
            <a:r>
              <a:rPr kumimoji="0" lang="en-US" sz="2200" b="1" i="0" u="none" strike="noStrike" kern="1200" cap="none" spc="0" normalizeH="0" baseline="0" noProof="0" dirty="0" smtClean="0">
                <a:ln>
                  <a:noFill/>
                </a:ln>
                <a:solidFill>
                  <a:schemeClr val="tx1">
                    <a:lumMod val="75000"/>
                    <a:lumOff val="25000"/>
                  </a:schemeClr>
                </a:solidFill>
                <a:effectLst/>
                <a:uLnTx/>
                <a:uFillTx/>
                <a:latin typeface="Franklin Gothic Medium" pitchFamily="34" charset="0"/>
                <a:ea typeface="+mj-ea"/>
                <a:cs typeface="Calibri" pitchFamily="34" charset="0"/>
              </a:rPr>
              <a:t>For further information please contact us at: </a:t>
            </a:r>
            <a:r>
              <a:rPr kumimoji="0" lang="en-US" sz="2000" b="1" i="0" u="none" strike="noStrike" kern="1200" cap="none" spc="0" normalizeH="0" baseline="0" noProof="0" dirty="0" smtClean="0">
                <a:ln>
                  <a:noFill/>
                </a:ln>
                <a:solidFill>
                  <a:srgbClr val="008AF2"/>
                </a:solidFill>
                <a:effectLst/>
                <a:uLnTx/>
                <a:uFillTx/>
                <a:latin typeface="Franklin Gothic Medium" pitchFamily="34" charset="0"/>
                <a:ea typeface="+mj-ea"/>
                <a:cs typeface="Calibri" pitchFamily="34" charset="0"/>
              </a:rPr>
              <a:t>sales@polestarglobal.com</a:t>
            </a:r>
            <a:endParaRPr kumimoji="0" lang="en-US" sz="2000" b="1" i="0" u="none" strike="noStrike" kern="1200" cap="none" spc="0" normalizeH="0" baseline="0" noProof="0" dirty="0">
              <a:ln>
                <a:noFill/>
              </a:ln>
              <a:solidFill>
                <a:srgbClr val="008AF2"/>
              </a:solidFill>
              <a:effectLst/>
              <a:uLnTx/>
              <a:uFillTx/>
              <a:latin typeface="Franklin Gothic Medium" pitchFamily="34" charset="0"/>
              <a:ea typeface="+mj-ea"/>
              <a:cs typeface="Calibri" pitchFamily="34" charset="0"/>
            </a:endParaRPr>
          </a:p>
        </p:txBody>
      </p:sp>
      <p:sp>
        <p:nvSpPr>
          <p:cNvPr id="12" name="TextBox 11"/>
          <p:cNvSpPr txBox="1"/>
          <p:nvPr/>
        </p:nvSpPr>
        <p:spPr>
          <a:xfrm>
            <a:off x="900750" y="5261515"/>
            <a:ext cx="7181735" cy="400110"/>
          </a:xfrm>
          <a:prstGeom prst="rect">
            <a:avLst/>
          </a:prstGeom>
          <a:noFill/>
        </p:spPr>
        <p:txBody>
          <a:bodyPr wrap="square" rtlCol="0">
            <a:spAutoFit/>
          </a:bodyPr>
          <a:lstStyle/>
          <a:p>
            <a:pPr algn="ctr"/>
            <a:r>
              <a:rPr lang="en-US" sz="2000" b="1" dirty="0" smtClean="0">
                <a:solidFill>
                  <a:schemeClr val="tx1">
                    <a:lumMod val="75000"/>
                    <a:lumOff val="25000"/>
                  </a:schemeClr>
                </a:solidFill>
                <a:latin typeface="Franklin Gothic Medium" pitchFamily="34" charset="0"/>
                <a:cs typeface="Calibri" pitchFamily="34" charset="0"/>
              </a:rPr>
              <a:t>Visit us online at: </a:t>
            </a:r>
            <a:r>
              <a:rPr lang="en-US" sz="2000" b="1" dirty="0" smtClean="0">
                <a:solidFill>
                  <a:srgbClr val="008AF2"/>
                </a:solidFill>
                <a:latin typeface="Franklin Gothic Medium" pitchFamily="34" charset="0"/>
                <a:cs typeface="Calibri" pitchFamily="34" charset="0"/>
              </a:rPr>
              <a:t>www.polestarglobal.com</a:t>
            </a:r>
            <a:endParaRPr lang="en-US" sz="2000" dirty="0">
              <a:latin typeface="Franklin Gothic Medium" pitchFamily="34" charset="0"/>
            </a:endParaRPr>
          </a:p>
        </p:txBody>
      </p:sp>
      <p:sp>
        <p:nvSpPr>
          <p:cNvPr id="13" name="TextBox 12"/>
          <p:cNvSpPr txBox="1"/>
          <p:nvPr/>
        </p:nvSpPr>
        <p:spPr>
          <a:xfrm>
            <a:off x="547082" y="1922592"/>
            <a:ext cx="2383693" cy="1384995"/>
          </a:xfrm>
          <a:prstGeom prst="rect">
            <a:avLst/>
          </a:prstGeom>
          <a:noFill/>
        </p:spPr>
        <p:txBody>
          <a:bodyPr wrap="square" rtlCol="0">
            <a:spAutoFit/>
          </a:bodyPr>
          <a:lstStyle/>
          <a:p>
            <a:r>
              <a:rPr lang="en-US" sz="1400" b="1" dirty="0" smtClean="0">
                <a:solidFill>
                  <a:schemeClr val="tx1">
                    <a:lumMod val="85000"/>
                    <a:lumOff val="15000"/>
                  </a:schemeClr>
                </a:solidFill>
                <a:latin typeface="Franklin Gothic Book" pitchFamily="34" charset="0"/>
              </a:rPr>
              <a:t>Head Office: </a:t>
            </a:r>
          </a:p>
          <a:p>
            <a:r>
              <a:rPr lang="en-US" sz="1400" dirty="0" smtClean="0">
                <a:solidFill>
                  <a:schemeClr val="tx1">
                    <a:lumMod val="85000"/>
                    <a:lumOff val="15000"/>
                  </a:schemeClr>
                </a:solidFill>
                <a:latin typeface="Franklin Gothic Book" pitchFamily="34" charset="0"/>
              </a:rPr>
              <a:t>Compass House, 4th Floor </a:t>
            </a:r>
          </a:p>
          <a:p>
            <a:r>
              <a:rPr lang="en-US" sz="1400" dirty="0" smtClean="0">
                <a:solidFill>
                  <a:schemeClr val="tx1">
                    <a:lumMod val="85000"/>
                    <a:lumOff val="15000"/>
                  </a:schemeClr>
                </a:solidFill>
                <a:latin typeface="Franklin Gothic Book" pitchFamily="34" charset="0"/>
              </a:rPr>
              <a:t>22 Redan Place </a:t>
            </a:r>
          </a:p>
          <a:p>
            <a:r>
              <a:rPr lang="en-US" sz="1400" dirty="0" smtClean="0">
                <a:solidFill>
                  <a:schemeClr val="tx1">
                    <a:lumMod val="85000"/>
                    <a:lumOff val="15000"/>
                  </a:schemeClr>
                </a:solidFill>
                <a:latin typeface="Franklin Gothic Book" pitchFamily="34" charset="0"/>
              </a:rPr>
              <a:t>London W2 4SA</a:t>
            </a:r>
          </a:p>
          <a:p>
            <a:r>
              <a:rPr lang="en-US" sz="1400" dirty="0" smtClean="0">
                <a:solidFill>
                  <a:schemeClr val="tx1">
                    <a:lumMod val="85000"/>
                    <a:lumOff val="15000"/>
                  </a:schemeClr>
                </a:solidFill>
                <a:latin typeface="Franklin Gothic Book" pitchFamily="34" charset="0"/>
              </a:rPr>
              <a:t>United Kingdom</a:t>
            </a:r>
          </a:p>
          <a:p>
            <a:r>
              <a:rPr lang="en-US" sz="1400" b="1" dirty="0" smtClean="0">
                <a:solidFill>
                  <a:schemeClr val="tx1">
                    <a:lumMod val="85000"/>
                    <a:lumOff val="15000"/>
                  </a:schemeClr>
                </a:solidFill>
                <a:latin typeface="Franklin Gothic Book" pitchFamily="34" charset="0"/>
              </a:rPr>
              <a:t>Tel: +44 20 7313 7400</a:t>
            </a:r>
            <a:endParaRPr lang="en-US" sz="1400" b="1" dirty="0">
              <a:solidFill>
                <a:schemeClr val="tx1">
                  <a:lumMod val="85000"/>
                  <a:lumOff val="15000"/>
                </a:schemeClr>
              </a:solidFill>
              <a:latin typeface="Franklin Gothic Book" pitchFamily="34" charset="0"/>
            </a:endParaRPr>
          </a:p>
        </p:txBody>
      </p:sp>
      <p:sp>
        <p:nvSpPr>
          <p:cNvPr id="14" name="TextBox 13"/>
          <p:cNvSpPr txBox="1"/>
          <p:nvPr/>
        </p:nvSpPr>
        <p:spPr>
          <a:xfrm>
            <a:off x="3352800" y="1922592"/>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Franklin Gothic Book" pitchFamily="34" charset="0"/>
              </a:rPr>
              <a:t>United States of America: </a:t>
            </a:r>
          </a:p>
          <a:p>
            <a:r>
              <a:rPr lang="en-US" sz="1400" dirty="0" smtClean="0">
                <a:solidFill>
                  <a:schemeClr val="tx1">
                    <a:lumMod val="85000"/>
                    <a:lumOff val="15000"/>
                  </a:schemeClr>
                </a:solidFill>
                <a:latin typeface="Franklin Gothic Book" pitchFamily="34" charset="0"/>
              </a:rPr>
              <a:t>101 Federal Street, </a:t>
            </a:r>
          </a:p>
          <a:p>
            <a:r>
              <a:rPr lang="en-US" sz="1400" dirty="0" smtClean="0">
                <a:solidFill>
                  <a:schemeClr val="tx1">
                    <a:lumMod val="85000"/>
                    <a:lumOff val="15000"/>
                  </a:schemeClr>
                </a:solidFill>
                <a:latin typeface="Franklin Gothic Book" pitchFamily="34" charset="0"/>
              </a:rPr>
              <a:t>19th Floor</a:t>
            </a:r>
          </a:p>
          <a:p>
            <a:r>
              <a:rPr lang="en-US" sz="1400" dirty="0" smtClean="0">
                <a:solidFill>
                  <a:schemeClr val="tx1">
                    <a:lumMod val="85000"/>
                    <a:lumOff val="15000"/>
                  </a:schemeClr>
                </a:solidFill>
                <a:latin typeface="Franklin Gothic Book" pitchFamily="34" charset="0"/>
              </a:rPr>
              <a:t>Boston, MA 02110</a:t>
            </a:r>
          </a:p>
          <a:p>
            <a:r>
              <a:rPr lang="en-US" sz="1400" b="1" dirty="0" smtClean="0">
                <a:solidFill>
                  <a:schemeClr val="tx1">
                    <a:lumMod val="85000"/>
                    <a:lumOff val="15000"/>
                  </a:schemeClr>
                </a:solidFill>
                <a:latin typeface="Franklin Gothic Book" pitchFamily="34" charset="0"/>
              </a:rPr>
              <a:t>Tel: +1 617 800 9367</a:t>
            </a:r>
            <a:endParaRPr lang="en-US" sz="1400" b="1" dirty="0">
              <a:solidFill>
                <a:schemeClr val="tx1">
                  <a:lumMod val="85000"/>
                  <a:lumOff val="15000"/>
                </a:schemeClr>
              </a:solidFill>
              <a:latin typeface="Franklin Gothic Book" pitchFamily="34" charset="0"/>
            </a:endParaRPr>
          </a:p>
        </p:txBody>
      </p:sp>
      <p:sp>
        <p:nvSpPr>
          <p:cNvPr id="15" name="TextBox 14"/>
          <p:cNvSpPr txBox="1"/>
          <p:nvPr/>
        </p:nvSpPr>
        <p:spPr>
          <a:xfrm>
            <a:off x="3391874" y="3696675"/>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Franklin Gothic Book" pitchFamily="34" charset="0"/>
              </a:rPr>
              <a:t>Panama:  </a:t>
            </a:r>
          </a:p>
          <a:p>
            <a:r>
              <a:rPr lang="en-US" sz="1400" dirty="0" smtClean="0">
                <a:solidFill>
                  <a:schemeClr val="tx1">
                    <a:lumMod val="85000"/>
                    <a:lumOff val="15000"/>
                  </a:schemeClr>
                </a:solidFill>
                <a:latin typeface="Franklin Gothic Book" pitchFamily="34" charset="0"/>
              </a:rPr>
              <a:t>City of Knowledge, No 221 </a:t>
            </a:r>
          </a:p>
          <a:p>
            <a:r>
              <a:rPr lang="en-US" sz="1400" dirty="0" smtClean="0">
                <a:solidFill>
                  <a:schemeClr val="tx1">
                    <a:lumMod val="85000"/>
                    <a:lumOff val="15000"/>
                  </a:schemeClr>
                </a:solidFill>
                <a:latin typeface="Franklin Gothic Book" pitchFamily="34" charset="0"/>
              </a:rPr>
              <a:t>Panama, Republic of Panama</a:t>
            </a:r>
          </a:p>
          <a:p>
            <a:r>
              <a:rPr lang="en-US" sz="1400" b="1" dirty="0" smtClean="0">
                <a:solidFill>
                  <a:schemeClr val="tx1">
                    <a:lumMod val="85000"/>
                    <a:lumOff val="15000"/>
                  </a:schemeClr>
                </a:solidFill>
                <a:latin typeface="Franklin Gothic Book" pitchFamily="34" charset="0"/>
              </a:rPr>
              <a:t>Tel: +507 301 5748</a:t>
            </a:r>
            <a:endParaRPr lang="en-US" sz="1400" b="1" dirty="0">
              <a:solidFill>
                <a:schemeClr val="tx1">
                  <a:lumMod val="85000"/>
                  <a:lumOff val="15000"/>
                </a:schemeClr>
              </a:solidFill>
              <a:latin typeface="Franklin Gothic Book" pitchFamily="34" charset="0"/>
            </a:endParaRPr>
          </a:p>
        </p:txBody>
      </p:sp>
      <p:sp>
        <p:nvSpPr>
          <p:cNvPr id="16" name="TextBox 15"/>
          <p:cNvSpPr txBox="1"/>
          <p:nvPr/>
        </p:nvSpPr>
        <p:spPr>
          <a:xfrm>
            <a:off x="570527" y="3688860"/>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Franklin Gothic Book" pitchFamily="34" charset="0"/>
              </a:rPr>
              <a:t>Hong Kong:</a:t>
            </a:r>
          </a:p>
          <a:p>
            <a:r>
              <a:rPr lang="en-US" sz="1400" dirty="0" smtClean="0">
                <a:solidFill>
                  <a:schemeClr val="tx1">
                    <a:lumMod val="85000"/>
                    <a:lumOff val="15000"/>
                  </a:schemeClr>
                </a:solidFill>
                <a:latin typeface="Franklin Gothic Book" pitchFamily="34" charset="0"/>
              </a:rPr>
              <a:t>1708 Harcourt House</a:t>
            </a:r>
          </a:p>
          <a:p>
            <a:r>
              <a:rPr lang="en-US" sz="1400" dirty="0" smtClean="0">
                <a:solidFill>
                  <a:schemeClr val="tx1">
                    <a:lumMod val="85000"/>
                    <a:lumOff val="15000"/>
                  </a:schemeClr>
                </a:solidFill>
                <a:latin typeface="Franklin Gothic Book" pitchFamily="34" charset="0"/>
              </a:rPr>
              <a:t>39 Gloucester Road </a:t>
            </a:r>
          </a:p>
          <a:p>
            <a:r>
              <a:rPr lang="en-US" sz="1400" dirty="0" smtClean="0">
                <a:solidFill>
                  <a:schemeClr val="tx1">
                    <a:lumMod val="85000"/>
                    <a:lumOff val="15000"/>
                  </a:schemeClr>
                </a:solidFill>
                <a:latin typeface="Franklin Gothic Book" pitchFamily="34" charset="0"/>
              </a:rPr>
              <a:t>Wan Chai, Hong Kong</a:t>
            </a:r>
          </a:p>
          <a:p>
            <a:r>
              <a:rPr lang="en-US" sz="1400" b="1" dirty="0" smtClean="0">
                <a:solidFill>
                  <a:schemeClr val="tx1">
                    <a:lumMod val="85000"/>
                    <a:lumOff val="15000"/>
                  </a:schemeClr>
                </a:solidFill>
                <a:latin typeface="Franklin Gothic Book" pitchFamily="34" charset="0"/>
              </a:rPr>
              <a:t>Tel: +852 2520 0951</a:t>
            </a:r>
            <a:endParaRPr lang="en-US" sz="1400" b="1" dirty="0">
              <a:solidFill>
                <a:schemeClr val="tx1">
                  <a:lumMod val="85000"/>
                  <a:lumOff val="15000"/>
                </a:schemeClr>
              </a:solidFill>
              <a:latin typeface="Franklin Gothic Book" pitchFamily="34" charset="0"/>
            </a:endParaRPr>
          </a:p>
        </p:txBody>
      </p:sp>
      <p:sp>
        <p:nvSpPr>
          <p:cNvPr id="17" name="TextBox 16"/>
          <p:cNvSpPr txBox="1"/>
          <p:nvPr/>
        </p:nvSpPr>
        <p:spPr>
          <a:xfrm>
            <a:off x="6095993" y="1914765"/>
            <a:ext cx="2383693" cy="1384995"/>
          </a:xfrm>
          <a:prstGeom prst="rect">
            <a:avLst/>
          </a:prstGeom>
          <a:noFill/>
        </p:spPr>
        <p:txBody>
          <a:bodyPr wrap="square" rtlCol="0">
            <a:spAutoFit/>
          </a:bodyPr>
          <a:lstStyle/>
          <a:p>
            <a:r>
              <a:rPr lang="en-US" sz="1400" b="1" dirty="0" smtClean="0">
                <a:solidFill>
                  <a:schemeClr val="tx1">
                    <a:lumMod val="85000"/>
                    <a:lumOff val="15000"/>
                  </a:schemeClr>
                </a:solidFill>
                <a:latin typeface="Franklin Gothic Book" pitchFamily="34" charset="0"/>
              </a:rPr>
              <a:t>Australia: </a:t>
            </a:r>
          </a:p>
          <a:p>
            <a:r>
              <a:rPr lang="en-US" sz="1400" dirty="0" smtClean="0">
                <a:solidFill>
                  <a:schemeClr val="tx1">
                    <a:lumMod val="85000"/>
                    <a:lumOff val="15000"/>
                  </a:schemeClr>
                </a:solidFill>
                <a:latin typeface="Franklin Gothic Book" pitchFamily="34" charset="0"/>
              </a:rPr>
              <a:t>Level 2, ITAMS Building </a:t>
            </a:r>
          </a:p>
          <a:p>
            <a:r>
              <a:rPr lang="en-US" sz="1400" dirty="0" smtClean="0">
                <a:solidFill>
                  <a:schemeClr val="tx1">
                    <a:lumMod val="85000"/>
                    <a:lumOff val="15000"/>
                  </a:schemeClr>
                </a:solidFill>
                <a:latin typeface="Franklin Gothic Book" pitchFamily="34" charset="0"/>
              </a:rPr>
              <a:t>Innovation Campus</a:t>
            </a:r>
          </a:p>
          <a:p>
            <a:r>
              <a:rPr lang="en-US" sz="1400" dirty="0" smtClean="0">
                <a:solidFill>
                  <a:schemeClr val="tx1">
                    <a:lumMod val="85000"/>
                    <a:lumOff val="15000"/>
                  </a:schemeClr>
                </a:solidFill>
                <a:latin typeface="Franklin Gothic Book" pitchFamily="34" charset="0"/>
              </a:rPr>
              <a:t>University of Wollongong </a:t>
            </a:r>
          </a:p>
          <a:p>
            <a:r>
              <a:rPr lang="en-US" sz="1400" dirty="0" smtClean="0">
                <a:solidFill>
                  <a:schemeClr val="tx1">
                    <a:lumMod val="85000"/>
                    <a:lumOff val="15000"/>
                  </a:schemeClr>
                </a:solidFill>
                <a:latin typeface="Franklin Gothic Book" pitchFamily="34" charset="0"/>
              </a:rPr>
              <a:t>Wollongong, NSW 2522</a:t>
            </a:r>
          </a:p>
          <a:p>
            <a:r>
              <a:rPr lang="en-US" sz="1400" b="1" dirty="0" smtClean="0">
                <a:solidFill>
                  <a:schemeClr val="tx1">
                    <a:lumMod val="85000"/>
                    <a:lumOff val="15000"/>
                  </a:schemeClr>
                </a:solidFill>
                <a:latin typeface="Franklin Gothic Book" pitchFamily="34" charset="0"/>
              </a:rPr>
              <a:t>Tel: +61 2 4221 5284</a:t>
            </a:r>
            <a:endParaRPr lang="en-US" sz="1400" b="1" dirty="0">
              <a:solidFill>
                <a:schemeClr val="tx1">
                  <a:lumMod val="85000"/>
                  <a:lumOff val="15000"/>
                </a:schemeClr>
              </a:solidFill>
              <a:latin typeface="Franklin Gothic Boo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nip Same Side Corner Rectangle 75"/>
          <p:cNvSpPr/>
          <p:nvPr/>
        </p:nvSpPr>
        <p:spPr>
          <a:xfrm rot="5400000">
            <a:off x="3689623" y="-583110"/>
            <a:ext cx="1778311" cy="8122916"/>
          </a:xfrm>
          <a:prstGeom prst="snip2SameRect">
            <a:avLst>
              <a:gd name="adj1" fmla="val 50000"/>
              <a:gd name="adj2" fmla="val 0"/>
            </a:avLst>
          </a:prstGeom>
          <a:gradFill>
            <a:gsLst>
              <a:gs pos="23000">
                <a:schemeClr val="bg1">
                  <a:lumMod val="85000"/>
                </a:schemeClr>
              </a:gs>
              <a:gs pos="100000">
                <a:schemeClr val="tx1">
                  <a:lumMod val="50000"/>
                  <a:lumOff val="50000"/>
                </a:schemeClr>
              </a:gs>
              <a:gs pos="100000">
                <a:schemeClr val="tx1">
                  <a:lumMod val="50000"/>
                  <a:lumOff val="50000"/>
                  <a:alpha val="60000"/>
                </a:schemeClr>
              </a:gs>
            </a:gsLst>
            <a:lin ang="0" scaled="1"/>
          </a:gradFill>
          <a:ln w="127000" cmpd="sng">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p:nvPr/>
        </p:nvCxnSpPr>
        <p:spPr>
          <a:xfrm rot="5400000">
            <a:off x="228145" y="3486006"/>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690866" y="3486006"/>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1153586" y="3486006"/>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1616307" y="3486006"/>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2079027" y="3486006"/>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5400000">
            <a:off x="2543661" y="3487920"/>
            <a:ext cx="1501638"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3005999" y="3487537"/>
            <a:ext cx="1502403"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3468337" y="3487155"/>
            <a:ext cx="1503169"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3930674" y="3486772"/>
            <a:ext cx="1503935"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4393012" y="3486389"/>
            <a:ext cx="1504700"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4855349" y="3486006"/>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5317691" y="3485623"/>
            <a:ext cx="1506231"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rot="16200000">
            <a:off x="-73988"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1998</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0" name="TextBox 89"/>
          <p:cNvSpPr txBox="1"/>
          <p:nvPr/>
        </p:nvSpPr>
        <p:spPr>
          <a:xfrm rot="16200000">
            <a:off x="390652"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1999</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1" name="TextBox 90"/>
          <p:cNvSpPr txBox="1"/>
          <p:nvPr/>
        </p:nvSpPr>
        <p:spPr>
          <a:xfrm rot="16200000">
            <a:off x="839773"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2000</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2" name="TextBox 91"/>
          <p:cNvSpPr txBox="1"/>
          <p:nvPr/>
        </p:nvSpPr>
        <p:spPr>
          <a:xfrm rot="16200000">
            <a:off x="1304414"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2001</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3" name="TextBox 92"/>
          <p:cNvSpPr txBox="1"/>
          <p:nvPr/>
        </p:nvSpPr>
        <p:spPr>
          <a:xfrm rot="16200000">
            <a:off x="1769055"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2002</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4" name="TextBox 93"/>
          <p:cNvSpPr txBox="1"/>
          <p:nvPr/>
        </p:nvSpPr>
        <p:spPr>
          <a:xfrm rot="16200000">
            <a:off x="2233695"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2003</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5" name="TextBox 94"/>
          <p:cNvSpPr txBox="1"/>
          <p:nvPr/>
        </p:nvSpPr>
        <p:spPr>
          <a:xfrm rot="16200000">
            <a:off x="2698336"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2004</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6" name="TextBox 95"/>
          <p:cNvSpPr txBox="1"/>
          <p:nvPr/>
        </p:nvSpPr>
        <p:spPr>
          <a:xfrm rot="16200000">
            <a:off x="3162977"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2005</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7" name="TextBox 96"/>
          <p:cNvSpPr txBox="1"/>
          <p:nvPr/>
        </p:nvSpPr>
        <p:spPr>
          <a:xfrm rot="16200000">
            <a:off x="3627617"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2006</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8" name="TextBox 97"/>
          <p:cNvSpPr txBox="1"/>
          <p:nvPr/>
        </p:nvSpPr>
        <p:spPr>
          <a:xfrm rot="16200000">
            <a:off x="4092259"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2007</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99" name="TextBox 98"/>
          <p:cNvSpPr txBox="1"/>
          <p:nvPr/>
        </p:nvSpPr>
        <p:spPr>
          <a:xfrm rot="16200000">
            <a:off x="4556900"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2008</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100" name="TextBox 99"/>
          <p:cNvSpPr txBox="1"/>
          <p:nvPr/>
        </p:nvSpPr>
        <p:spPr>
          <a:xfrm rot="16200000">
            <a:off x="5021540" y="3296018"/>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2009</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cxnSp>
        <p:nvCxnSpPr>
          <p:cNvPr id="101" name="Straight Connector 100"/>
          <p:cNvCxnSpPr/>
          <p:nvPr/>
        </p:nvCxnSpPr>
        <p:spPr>
          <a:xfrm rot="5400000">
            <a:off x="5783498" y="3489439"/>
            <a:ext cx="1503935"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a:off x="6245835" y="3489056"/>
            <a:ext cx="1504700"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6708173" y="3488673"/>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rot="16200000">
            <a:off x="5503722" y="3298685"/>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2010</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105" name="TextBox 104"/>
          <p:cNvSpPr txBox="1"/>
          <p:nvPr/>
        </p:nvSpPr>
        <p:spPr>
          <a:xfrm rot="16200000">
            <a:off x="5968363" y="3298685"/>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2011</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106" name="TextBox 105"/>
          <p:cNvSpPr txBox="1"/>
          <p:nvPr/>
        </p:nvSpPr>
        <p:spPr>
          <a:xfrm rot="16200000">
            <a:off x="6417484" y="3298685"/>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2012</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107" name="TextBox 106"/>
          <p:cNvSpPr txBox="1"/>
          <p:nvPr/>
        </p:nvSpPr>
        <p:spPr>
          <a:xfrm rot="16200000">
            <a:off x="6874363" y="3298685"/>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2013</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108" name="Rectangle 107"/>
          <p:cNvSpPr/>
          <p:nvPr/>
        </p:nvSpPr>
        <p:spPr bwMode="auto">
          <a:xfrm>
            <a:off x="462997" y="2556837"/>
            <a:ext cx="8223803" cy="1907084"/>
          </a:xfrm>
          <a:prstGeom prst="rect">
            <a:avLst/>
          </a:prstGeom>
          <a:solidFill>
            <a:srgbClr val="FFFFFF">
              <a:alpha val="47059"/>
            </a:srgb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9" name="Rectangle 8"/>
          <p:cNvSpPr/>
          <p:nvPr/>
        </p:nvSpPr>
        <p:spPr bwMode="auto">
          <a:xfrm>
            <a:off x="49" y="4797658"/>
            <a:ext cx="9144000" cy="2076023"/>
          </a:xfrm>
          <a:prstGeom prst="rect">
            <a:avLst/>
          </a:prstGeom>
          <a:solidFill>
            <a:schemeClr val="bg1"/>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cxnSp>
        <p:nvCxnSpPr>
          <p:cNvPr id="42" name="Straight Connector 41"/>
          <p:cNvCxnSpPr/>
          <p:nvPr/>
        </p:nvCxnSpPr>
        <p:spPr>
          <a:xfrm flipH="1">
            <a:off x="7247041" y="1624007"/>
            <a:ext cx="790183" cy="119537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546126" y="1972546"/>
            <a:ext cx="1764124" cy="425758"/>
          </a:xfrm>
          <a:prstGeom prst="rect">
            <a:avLst/>
          </a:prstGeom>
          <a:noFill/>
        </p:spPr>
        <p:txBody>
          <a:bodyPr wrap="square" rtlCol="0">
            <a:spAutoFit/>
          </a:bodyPr>
          <a:lstStyle/>
          <a:p>
            <a:pPr algn="ctr"/>
            <a:r>
              <a:rPr lang="en-US" sz="1100" b="1" dirty="0" smtClean="0">
                <a:solidFill>
                  <a:srgbClr val="404040"/>
                </a:solidFill>
              </a:rPr>
              <a:t>Hong Kong</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44" name="TextBox 43"/>
          <p:cNvSpPr txBox="1"/>
          <p:nvPr/>
        </p:nvSpPr>
        <p:spPr>
          <a:xfrm>
            <a:off x="78201" y="5441300"/>
            <a:ext cx="1500548" cy="761747"/>
          </a:xfrm>
          <a:prstGeom prst="rect">
            <a:avLst/>
          </a:prstGeom>
          <a:noFill/>
        </p:spPr>
        <p:txBody>
          <a:bodyPr wrap="square" rtlCol="0">
            <a:spAutoFit/>
          </a:bodyPr>
          <a:lstStyle/>
          <a:p>
            <a:pPr algn="ctr"/>
            <a:r>
              <a:rPr lang="en-US" sz="1400" dirty="0" err="1" smtClean="0">
                <a:solidFill>
                  <a:srgbClr val="404040"/>
                </a:solidFill>
              </a:rPr>
              <a:t>Purplefinder</a:t>
            </a:r>
            <a:endParaRPr lang="en-US" sz="1400" dirty="0" smtClean="0">
              <a:solidFill>
                <a:srgbClr val="404040"/>
              </a:solidFill>
            </a:endParaRPr>
          </a:p>
          <a:p>
            <a:pPr algn="ctr">
              <a:spcBef>
                <a:spcPts val="300"/>
              </a:spcBef>
            </a:pPr>
            <a:r>
              <a:rPr lang="en-US" sz="900" dirty="0" smtClean="0">
                <a:solidFill>
                  <a:srgbClr val="7F7F7F"/>
                </a:solidFill>
              </a:rPr>
              <a:t>Web based fleet monitoring system </a:t>
            </a:r>
            <a:br>
              <a:rPr lang="en-US" sz="900" dirty="0" smtClean="0">
                <a:solidFill>
                  <a:srgbClr val="7F7F7F"/>
                </a:solidFill>
              </a:rPr>
            </a:br>
            <a:r>
              <a:rPr lang="en-US" sz="900" dirty="0" smtClean="0">
                <a:solidFill>
                  <a:srgbClr val="7F7F7F"/>
                </a:solidFill>
              </a:rPr>
              <a:t>introduced</a:t>
            </a:r>
            <a:endParaRPr lang="en-US" sz="1100" dirty="0">
              <a:solidFill>
                <a:srgbClr val="7F7F7F"/>
              </a:solidFill>
            </a:endParaRPr>
          </a:p>
        </p:txBody>
      </p:sp>
      <p:sp>
        <p:nvSpPr>
          <p:cNvPr id="45" name="TextBox 44"/>
          <p:cNvSpPr txBox="1"/>
          <p:nvPr/>
        </p:nvSpPr>
        <p:spPr>
          <a:xfrm>
            <a:off x="2323646" y="4695216"/>
            <a:ext cx="1500548" cy="1318310"/>
          </a:xfrm>
          <a:prstGeom prst="rect">
            <a:avLst/>
          </a:prstGeom>
          <a:noFill/>
        </p:spPr>
        <p:txBody>
          <a:bodyPr wrap="square" rtlCol="0">
            <a:spAutoFit/>
          </a:bodyPr>
          <a:lstStyle/>
          <a:p>
            <a:pPr algn="ctr"/>
            <a:r>
              <a:rPr lang="en-US" sz="1100" dirty="0" smtClean="0">
                <a:solidFill>
                  <a:srgbClr val="404040"/>
                </a:solidFill>
              </a:rPr>
              <a:t>DSAS &amp;</a:t>
            </a:r>
            <a:br>
              <a:rPr lang="en-US" sz="1100" dirty="0" smtClean="0">
                <a:solidFill>
                  <a:srgbClr val="404040"/>
                </a:solidFill>
              </a:rPr>
            </a:br>
            <a:r>
              <a:rPr lang="en-US" sz="1100" dirty="0" smtClean="0">
                <a:solidFill>
                  <a:srgbClr val="404040"/>
                </a:solidFill>
              </a:rPr>
              <a:t>Alert Advanced</a:t>
            </a:r>
          </a:p>
          <a:p>
            <a:pPr algn="ctr">
              <a:spcBef>
                <a:spcPts val="200"/>
              </a:spcBef>
            </a:pPr>
            <a:r>
              <a:rPr lang="en-US" sz="900" dirty="0" smtClean="0">
                <a:solidFill>
                  <a:srgbClr val="7F7F7F"/>
                </a:solidFill>
              </a:rPr>
              <a:t>Ship Security Alert System (SSAS) </a:t>
            </a:r>
            <a:br>
              <a:rPr lang="en-US" sz="900" dirty="0" smtClean="0">
                <a:solidFill>
                  <a:srgbClr val="7F7F7F"/>
                </a:solidFill>
              </a:rPr>
            </a:br>
            <a:r>
              <a:rPr lang="en-US" sz="900" dirty="0" smtClean="0">
                <a:solidFill>
                  <a:srgbClr val="7F7F7F"/>
                </a:solidFill>
              </a:rPr>
              <a:t>hardware and services are introduced to meet new IMO requirement</a:t>
            </a:r>
          </a:p>
          <a:p>
            <a:pPr algn="ctr"/>
            <a:endParaRPr lang="en-US" sz="1100" dirty="0">
              <a:solidFill>
                <a:srgbClr val="404040"/>
              </a:solidFill>
            </a:endParaRPr>
          </a:p>
        </p:txBody>
      </p:sp>
      <p:sp>
        <p:nvSpPr>
          <p:cNvPr id="46" name="TextBox 45"/>
          <p:cNvSpPr txBox="1"/>
          <p:nvPr/>
        </p:nvSpPr>
        <p:spPr>
          <a:xfrm>
            <a:off x="250474" y="63228"/>
            <a:ext cx="8679244" cy="400110"/>
          </a:xfrm>
          <a:prstGeom prst="rect">
            <a:avLst/>
          </a:prstGeom>
          <a:noFill/>
        </p:spPr>
        <p:txBody>
          <a:bodyPr wrap="square" rtlCol="0">
            <a:spAutoFit/>
          </a:bodyPr>
          <a:lstStyle/>
          <a:p>
            <a:r>
              <a:rPr lang="id-ID" sz="2000" b="1" dirty="0" smtClean="0">
                <a:solidFill>
                  <a:schemeClr val="bg1"/>
                </a:solidFill>
              </a:rPr>
              <a:t>TIMELINE: </a:t>
            </a:r>
            <a:r>
              <a:rPr lang="en-US" sz="2000" dirty="0" smtClean="0">
                <a:solidFill>
                  <a:schemeClr val="bg1"/>
                </a:solidFill>
              </a:rPr>
              <a:t>History of Pole Star</a:t>
            </a:r>
            <a:endParaRPr lang="id-ID" sz="2000" dirty="0">
              <a:solidFill>
                <a:schemeClr val="bg1"/>
              </a:solidFill>
            </a:endParaRPr>
          </a:p>
        </p:txBody>
      </p:sp>
      <p:cxnSp>
        <p:nvCxnSpPr>
          <p:cNvPr id="47" name="Straight Connector 46"/>
          <p:cNvCxnSpPr/>
          <p:nvPr/>
        </p:nvCxnSpPr>
        <p:spPr>
          <a:xfrm>
            <a:off x="5811452" y="4221171"/>
            <a:ext cx="329394"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073920" y="4221171"/>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9537" y="712614"/>
            <a:ext cx="1566752" cy="1308050"/>
          </a:xfrm>
          <a:prstGeom prst="rect">
            <a:avLst/>
          </a:prstGeom>
          <a:noFill/>
        </p:spPr>
        <p:txBody>
          <a:bodyPr wrap="square" rtlCol="0">
            <a:spAutoFit/>
          </a:bodyPr>
          <a:lstStyle/>
          <a:p>
            <a:pPr algn="ctr"/>
            <a:r>
              <a:rPr lang="en-US" sz="1800" b="1" dirty="0" smtClean="0">
                <a:solidFill>
                  <a:srgbClr val="404040"/>
                </a:solidFill>
              </a:rPr>
              <a:t>Pole Star Founded</a:t>
            </a:r>
          </a:p>
          <a:p>
            <a:pPr algn="ctr">
              <a:spcBef>
                <a:spcPts val="300"/>
              </a:spcBef>
            </a:pPr>
            <a:r>
              <a:rPr lang="en-US" sz="900" dirty="0" smtClean="0">
                <a:solidFill>
                  <a:schemeClr val="tx1">
                    <a:lumMod val="50000"/>
                    <a:lumOff val="50000"/>
                  </a:schemeClr>
                </a:solidFill>
              </a:rPr>
              <a:t>As UK based provider of satellite based tracking services</a:t>
            </a:r>
          </a:p>
          <a:p>
            <a:pPr algn="ctr"/>
            <a:endParaRPr lang="en-US" sz="1100" dirty="0">
              <a:solidFill>
                <a:srgbClr val="404040"/>
              </a:solidFill>
            </a:endParaRPr>
          </a:p>
        </p:txBody>
      </p:sp>
      <p:sp>
        <p:nvSpPr>
          <p:cNvPr id="58" name="TextBox 57"/>
          <p:cNvSpPr txBox="1"/>
          <p:nvPr/>
        </p:nvSpPr>
        <p:spPr>
          <a:xfrm>
            <a:off x="2881219" y="1519768"/>
            <a:ext cx="1207892" cy="425758"/>
          </a:xfrm>
          <a:prstGeom prst="rect">
            <a:avLst/>
          </a:prstGeom>
          <a:noFill/>
        </p:spPr>
        <p:txBody>
          <a:bodyPr wrap="square" rtlCol="0">
            <a:spAutoFit/>
          </a:bodyPr>
          <a:lstStyle/>
          <a:p>
            <a:pPr algn="ctr"/>
            <a:r>
              <a:rPr lang="en-US" sz="1100" b="1" dirty="0" smtClean="0">
                <a:solidFill>
                  <a:srgbClr val="404040"/>
                </a:solidFill>
              </a:rPr>
              <a:t>Boston</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61" name="TextBox 60"/>
          <p:cNvSpPr txBox="1"/>
          <p:nvPr/>
        </p:nvSpPr>
        <p:spPr>
          <a:xfrm>
            <a:off x="967573" y="4695216"/>
            <a:ext cx="1500548" cy="872034"/>
          </a:xfrm>
          <a:prstGeom prst="rect">
            <a:avLst/>
          </a:prstGeom>
          <a:noFill/>
        </p:spPr>
        <p:txBody>
          <a:bodyPr wrap="square" rtlCol="0">
            <a:spAutoFit/>
          </a:bodyPr>
          <a:lstStyle/>
          <a:p>
            <a:pPr algn="ctr"/>
            <a:r>
              <a:rPr lang="en-US" sz="1100" dirty="0" smtClean="0">
                <a:solidFill>
                  <a:srgbClr val="404040"/>
                </a:solidFill>
              </a:rPr>
              <a:t>SmartTRAC</a:t>
            </a:r>
          </a:p>
          <a:p>
            <a:pPr algn="ctr">
              <a:spcBef>
                <a:spcPts val="200"/>
              </a:spcBef>
            </a:pPr>
            <a:r>
              <a:rPr lang="en-US" sz="900" dirty="0" smtClean="0">
                <a:solidFill>
                  <a:srgbClr val="7F7F7F"/>
                </a:solidFill>
              </a:rPr>
              <a:t>Fisheries Vessel Monitoring System </a:t>
            </a:r>
            <a:br>
              <a:rPr lang="en-US" sz="900" dirty="0" smtClean="0">
                <a:solidFill>
                  <a:srgbClr val="7F7F7F"/>
                </a:solidFill>
              </a:rPr>
            </a:br>
            <a:r>
              <a:rPr lang="en-US" sz="900" dirty="0" smtClean="0">
                <a:solidFill>
                  <a:srgbClr val="7F7F7F"/>
                </a:solidFill>
              </a:rPr>
              <a:t> introduced</a:t>
            </a:r>
          </a:p>
          <a:p>
            <a:pPr algn="ctr"/>
            <a:endParaRPr lang="en-US" sz="1100" dirty="0">
              <a:solidFill>
                <a:srgbClr val="404040"/>
              </a:solidFill>
            </a:endParaRPr>
          </a:p>
        </p:txBody>
      </p:sp>
      <p:sp>
        <p:nvSpPr>
          <p:cNvPr id="62" name="TextBox 61"/>
          <p:cNvSpPr txBox="1"/>
          <p:nvPr/>
        </p:nvSpPr>
        <p:spPr>
          <a:xfrm>
            <a:off x="7169913" y="764666"/>
            <a:ext cx="1764604" cy="995144"/>
          </a:xfrm>
          <a:prstGeom prst="rect">
            <a:avLst/>
          </a:prstGeom>
          <a:noFill/>
        </p:spPr>
        <p:txBody>
          <a:bodyPr wrap="square" rtlCol="0">
            <a:spAutoFit/>
          </a:bodyPr>
          <a:lstStyle/>
          <a:p>
            <a:pPr algn="ctr"/>
            <a:r>
              <a:rPr lang="en-US" sz="1400" b="1" dirty="0" smtClean="0">
                <a:solidFill>
                  <a:srgbClr val="404040"/>
                </a:solidFill>
              </a:rPr>
              <a:t>Pole Star &amp; </a:t>
            </a:r>
            <a:br>
              <a:rPr lang="en-US" sz="1400" b="1" dirty="0" smtClean="0">
                <a:solidFill>
                  <a:srgbClr val="404040"/>
                </a:solidFill>
              </a:rPr>
            </a:br>
            <a:r>
              <a:rPr lang="en-US" sz="1400" b="1" dirty="0" smtClean="0">
                <a:solidFill>
                  <a:srgbClr val="404040"/>
                </a:solidFill>
              </a:rPr>
              <a:t>Absolute Merge</a:t>
            </a:r>
          </a:p>
          <a:p>
            <a:pPr algn="ctr">
              <a:spcBef>
                <a:spcPts val="200"/>
              </a:spcBef>
            </a:pPr>
            <a:r>
              <a:rPr lang="en-US" sz="900" dirty="0" smtClean="0">
                <a:solidFill>
                  <a:srgbClr val="7F7F7F"/>
                </a:solidFill>
              </a:rPr>
              <a:t>Combining product lines </a:t>
            </a:r>
            <a:br>
              <a:rPr lang="en-US" sz="900" dirty="0" smtClean="0">
                <a:solidFill>
                  <a:srgbClr val="7F7F7F"/>
                </a:solidFill>
              </a:rPr>
            </a:br>
            <a:r>
              <a:rPr lang="en-US" sz="900" dirty="0" smtClean="0">
                <a:solidFill>
                  <a:srgbClr val="7F7F7F"/>
                </a:solidFill>
              </a:rPr>
              <a:t>and office locations</a:t>
            </a:r>
          </a:p>
          <a:p>
            <a:pPr algn="ctr"/>
            <a:endParaRPr lang="en-US" sz="1100" dirty="0">
              <a:solidFill>
                <a:srgbClr val="404040"/>
              </a:solidFill>
            </a:endParaRPr>
          </a:p>
        </p:txBody>
      </p:sp>
      <p:sp>
        <p:nvSpPr>
          <p:cNvPr id="63" name="TextBox 62"/>
          <p:cNvSpPr txBox="1"/>
          <p:nvPr/>
        </p:nvSpPr>
        <p:spPr>
          <a:xfrm>
            <a:off x="5238970" y="1972546"/>
            <a:ext cx="1269255" cy="425758"/>
          </a:xfrm>
          <a:prstGeom prst="rect">
            <a:avLst/>
          </a:prstGeom>
          <a:noFill/>
        </p:spPr>
        <p:txBody>
          <a:bodyPr wrap="square" rtlCol="0">
            <a:spAutoFit/>
          </a:bodyPr>
          <a:lstStyle/>
          <a:p>
            <a:pPr algn="ctr"/>
            <a:r>
              <a:rPr lang="en-US" sz="1100" b="1" dirty="0" smtClean="0">
                <a:solidFill>
                  <a:srgbClr val="404040"/>
                </a:solidFill>
              </a:rPr>
              <a:t>Panama</a:t>
            </a:r>
          </a:p>
          <a:p>
            <a:pPr algn="ctr">
              <a:spcBef>
                <a:spcPts val="200"/>
              </a:spcBef>
            </a:pPr>
            <a:r>
              <a:rPr lang="en-US" sz="900" dirty="0" smtClean="0">
                <a:solidFill>
                  <a:srgbClr val="7F7F7F"/>
                </a:solidFill>
              </a:rPr>
              <a:t>Office opened</a:t>
            </a:r>
            <a:endParaRPr lang="en-US" sz="1100" dirty="0">
              <a:solidFill>
                <a:srgbClr val="7F7F7F"/>
              </a:solidFill>
            </a:endParaRPr>
          </a:p>
        </p:txBody>
      </p:sp>
      <p:cxnSp>
        <p:nvCxnSpPr>
          <p:cNvPr id="64" name="Straight Connector 63"/>
          <p:cNvCxnSpPr>
            <a:stCxn id="63" idx="2"/>
          </p:cNvCxnSpPr>
          <p:nvPr/>
        </p:nvCxnSpPr>
        <p:spPr>
          <a:xfrm>
            <a:off x="5873598" y="2398304"/>
            <a:ext cx="0" cy="4547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6081991" y="1125394"/>
            <a:ext cx="1289342" cy="1179810"/>
          </a:xfrm>
          <a:prstGeom prst="rect">
            <a:avLst/>
          </a:prstGeom>
          <a:noFill/>
        </p:spPr>
        <p:txBody>
          <a:bodyPr wrap="square" rtlCol="0">
            <a:spAutoFit/>
          </a:bodyPr>
          <a:lstStyle/>
          <a:p>
            <a:pPr algn="ctr"/>
            <a:r>
              <a:rPr lang="en-US" sz="1100" b="1" dirty="0" smtClean="0">
                <a:solidFill>
                  <a:srgbClr val="404040"/>
                </a:solidFill>
              </a:rPr>
              <a:t>International Track 100</a:t>
            </a:r>
          </a:p>
          <a:p>
            <a:pPr algn="ctr">
              <a:spcBef>
                <a:spcPts val="200"/>
              </a:spcBef>
            </a:pPr>
            <a:r>
              <a:rPr lang="en-US" sz="900" dirty="0" smtClean="0">
                <a:solidFill>
                  <a:srgbClr val="7F7F7F"/>
                </a:solidFill>
              </a:rPr>
              <a:t>Ranked in Sunday Times Top 100 fastest growing companies</a:t>
            </a:r>
          </a:p>
          <a:p>
            <a:pPr algn="ctr"/>
            <a:endParaRPr lang="en-US" sz="1100" dirty="0">
              <a:solidFill>
                <a:srgbClr val="404040"/>
              </a:solidFill>
            </a:endParaRPr>
          </a:p>
        </p:txBody>
      </p:sp>
      <p:cxnSp>
        <p:nvCxnSpPr>
          <p:cNvPr id="66" name="Straight Connector 65"/>
          <p:cNvCxnSpPr/>
          <p:nvPr/>
        </p:nvCxnSpPr>
        <p:spPr>
          <a:xfrm>
            <a:off x="6709120" y="2114913"/>
            <a:ext cx="0" cy="70871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713473" y="1519768"/>
            <a:ext cx="1269255" cy="425758"/>
          </a:xfrm>
          <a:prstGeom prst="rect">
            <a:avLst/>
          </a:prstGeom>
          <a:noFill/>
        </p:spPr>
        <p:txBody>
          <a:bodyPr wrap="square" rtlCol="0">
            <a:spAutoFit/>
          </a:bodyPr>
          <a:lstStyle/>
          <a:p>
            <a:pPr algn="ctr"/>
            <a:r>
              <a:rPr lang="en-US" sz="1100" b="1" dirty="0" smtClean="0">
                <a:solidFill>
                  <a:srgbClr val="404040"/>
                </a:solidFill>
              </a:rPr>
              <a:t>Sydney</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68" name="TextBox 67"/>
          <p:cNvSpPr txBox="1"/>
          <p:nvPr/>
        </p:nvSpPr>
        <p:spPr>
          <a:xfrm>
            <a:off x="5485098" y="4695216"/>
            <a:ext cx="1500548" cy="1287532"/>
          </a:xfrm>
          <a:prstGeom prst="rect">
            <a:avLst/>
          </a:prstGeom>
          <a:noFill/>
        </p:spPr>
        <p:txBody>
          <a:bodyPr wrap="square" rtlCol="0">
            <a:spAutoFit/>
          </a:bodyPr>
          <a:lstStyle/>
          <a:p>
            <a:pPr algn="ctr"/>
            <a:r>
              <a:rPr lang="en-US" sz="1100" dirty="0" smtClean="0">
                <a:solidFill>
                  <a:srgbClr val="404040"/>
                </a:solidFill>
              </a:rPr>
              <a:t>LRIT </a:t>
            </a:r>
            <a:br>
              <a:rPr lang="en-US" sz="1100" dirty="0" smtClean="0">
                <a:solidFill>
                  <a:srgbClr val="404040"/>
                </a:solidFill>
              </a:rPr>
            </a:br>
            <a:r>
              <a:rPr lang="en-US" sz="1100" dirty="0" smtClean="0">
                <a:solidFill>
                  <a:srgbClr val="404040"/>
                </a:solidFill>
              </a:rPr>
              <a:t>Data Centre</a:t>
            </a:r>
          </a:p>
          <a:p>
            <a:pPr algn="ctr">
              <a:spcBef>
                <a:spcPts val="200"/>
              </a:spcBef>
            </a:pPr>
            <a:r>
              <a:rPr lang="en-US" sz="900" dirty="0" smtClean="0">
                <a:solidFill>
                  <a:srgbClr val="7F7F7F"/>
                </a:solidFill>
              </a:rPr>
              <a:t>IMO introduces a new global ship tracking system. Pole Star now holds contracts to supply service to 4 of the top 5 flag registries</a:t>
            </a:r>
            <a:endParaRPr lang="en-US" sz="1100" dirty="0">
              <a:solidFill>
                <a:srgbClr val="7F7F7F"/>
              </a:solidFill>
            </a:endParaRPr>
          </a:p>
        </p:txBody>
      </p:sp>
      <p:cxnSp>
        <p:nvCxnSpPr>
          <p:cNvPr id="69" name="Straight Connector 68"/>
          <p:cNvCxnSpPr/>
          <p:nvPr/>
        </p:nvCxnSpPr>
        <p:spPr>
          <a:xfrm>
            <a:off x="7634796" y="4213499"/>
            <a:ext cx="0" cy="119836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075596" y="5441300"/>
            <a:ext cx="1752385" cy="1069523"/>
          </a:xfrm>
          <a:prstGeom prst="rect">
            <a:avLst/>
          </a:prstGeom>
          <a:noFill/>
        </p:spPr>
        <p:txBody>
          <a:bodyPr wrap="square" rtlCol="0">
            <a:spAutoFit/>
          </a:bodyPr>
          <a:lstStyle/>
          <a:p>
            <a:pPr algn="ctr"/>
            <a:r>
              <a:rPr lang="en-US" sz="1400" dirty="0" err="1" smtClean="0">
                <a:solidFill>
                  <a:srgbClr val="404040"/>
                </a:solidFill>
              </a:rPr>
              <a:t>Purplefinder</a:t>
            </a:r>
            <a:r>
              <a:rPr lang="en-US" sz="1400" dirty="0" smtClean="0">
                <a:solidFill>
                  <a:srgbClr val="404040"/>
                </a:solidFill>
              </a:rPr>
              <a:t> Pro</a:t>
            </a:r>
          </a:p>
          <a:p>
            <a:pPr algn="ctr">
              <a:spcBef>
                <a:spcPts val="300"/>
              </a:spcBef>
            </a:pPr>
            <a:r>
              <a:rPr lang="en-US" sz="900" dirty="0" smtClean="0">
                <a:solidFill>
                  <a:srgbClr val="7F7F7F"/>
                </a:solidFill>
              </a:rPr>
              <a:t>Our next generation fleet monitoring platform is being progressively introduced across all product lines</a:t>
            </a:r>
          </a:p>
          <a:p>
            <a:pPr algn="ctr"/>
            <a:endParaRPr lang="en-US" sz="1100" dirty="0">
              <a:solidFill>
                <a:srgbClr val="404040"/>
              </a:solidFill>
            </a:endParaRPr>
          </a:p>
        </p:txBody>
      </p:sp>
      <p:sp>
        <p:nvSpPr>
          <p:cNvPr id="71" name="TextBox 70"/>
          <p:cNvSpPr txBox="1"/>
          <p:nvPr/>
        </p:nvSpPr>
        <p:spPr>
          <a:xfrm>
            <a:off x="4060985" y="4695216"/>
            <a:ext cx="1406539" cy="1456809"/>
          </a:xfrm>
          <a:prstGeom prst="rect">
            <a:avLst/>
          </a:prstGeom>
          <a:noFill/>
        </p:spPr>
        <p:txBody>
          <a:bodyPr wrap="square" rtlCol="0">
            <a:spAutoFit/>
          </a:bodyPr>
          <a:lstStyle/>
          <a:p>
            <a:pPr algn="ctr"/>
            <a:r>
              <a:rPr lang="en-US" sz="1100" dirty="0" smtClean="0">
                <a:solidFill>
                  <a:srgbClr val="404040"/>
                </a:solidFill>
              </a:rPr>
              <a:t>Marine Asset Tracker</a:t>
            </a:r>
          </a:p>
          <a:p>
            <a:pPr algn="ctr">
              <a:spcBef>
                <a:spcPts val="200"/>
              </a:spcBef>
            </a:pPr>
            <a:r>
              <a:rPr lang="en-US" sz="900" dirty="0" smtClean="0">
                <a:solidFill>
                  <a:srgbClr val="7F7F7F"/>
                </a:solidFill>
              </a:rPr>
              <a:t>Hardware options and tracking solution introduced for the </a:t>
            </a:r>
            <a:br>
              <a:rPr lang="en-US" sz="900" dirty="0" smtClean="0">
                <a:solidFill>
                  <a:srgbClr val="7F7F7F"/>
                </a:solidFill>
              </a:rPr>
            </a:br>
            <a:r>
              <a:rPr lang="en-US" sz="900" dirty="0" smtClean="0">
                <a:solidFill>
                  <a:srgbClr val="7F7F7F"/>
                </a:solidFill>
              </a:rPr>
              <a:t>offshore oil &amp; gas, </a:t>
            </a:r>
            <a:br>
              <a:rPr lang="en-US" sz="900" dirty="0" smtClean="0">
                <a:solidFill>
                  <a:srgbClr val="7F7F7F"/>
                </a:solidFill>
              </a:rPr>
            </a:br>
            <a:r>
              <a:rPr lang="en-US" sz="900" dirty="0" smtClean="0">
                <a:solidFill>
                  <a:srgbClr val="7F7F7F"/>
                </a:solidFill>
              </a:rPr>
              <a:t>tug, barge and workboat market</a:t>
            </a:r>
          </a:p>
          <a:p>
            <a:pPr algn="ctr"/>
            <a:endParaRPr lang="en-US" sz="1100" dirty="0">
              <a:solidFill>
                <a:srgbClr val="404040"/>
              </a:solidFill>
            </a:endParaRPr>
          </a:p>
        </p:txBody>
      </p:sp>
      <p:cxnSp>
        <p:nvCxnSpPr>
          <p:cNvPr id="72" name="Straight Connector 71"/>
          <p:cNvCxnSpPr/>
          <p:nvPr/>
        </p:nvCxnSpPr>
        <p:spPr>
          <a:xfrm>
            <a:off x="4820699" y="4221171"/>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875280" y="1940922"/>
            <a:ext cx="1466121" cy="430887"/>
          </a:xfrm>
          <a:prstGeom prst="rect">
            <a:avLst/>
          </a:prstGeom>
          <a:noFill/>
        </p:spPr>
        <p:txBody>
          <a:bodyPr wrap="square" rtlCol="0">
            <a:spAutoFit/>
          </a:bodyPr>
          <a:lstStyle/>
          <a:p>
            <a:r>
              <a:rPr lang="en-US" sz="1100" b="1" dirty="0" smtClean="0">
                <a:solidFill>
                  <a:srgbClr val="404040"/>
                </a:solidFill>
              </a:rPr>
              <a:t>Absolute Software</a:t>
            </a:r>
          </a:p>
          <a:p>
            <a:r>
              <a:rPr lang="en-US" sz="1100" b="1" dirty="0" smtClean="0">
                <a:solidFill>
                  <a:srgbClr val="404040"/>
                </a:solidFill>
              </a:rPr>
              <a:t>Founded</a:t>
            </a:r>
          </a:p>
        </p:txBody>
      </p:sp>
      <p:cxnSp>
        <p:nvCxnSpPr>
          <p:cNvPr id="124" name="Straight Connector 123"/>
          <p:cNvCxnSpPr/>
          <p:nvPr/>
        </p:nvCxnSpPr>
        <p:spPr>
          <a:xfrm>
            <a:off x="3505200" y="1972546"/>
            <a:ext cx="0" cy="85996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216241" y="2370813"/>
            <a:ext cx="0" cy="46169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4437356" y="2398304"/>
            <a:ext cx="0" cy="4547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5365810" y="1972546"/>
            <a:ext cx="0" cy="85996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762000" y="1759810"/>
            <a:ext cx="0" cy="10726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676400" y="4221171"/>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762000" y="4221171"/>
            <a:ext cx="0" cy="122012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Slide Number Placeholder 5"/>
          <p:cNvSpPr txBox="1">
            <a:spLocks/>
          </p:cNvSpPr>
          <p:nvPr/>
        </p:nvSpPr>
        <p:spPr bwMode="auto">
          <a:xfrm>
            <a:off x="6536637" y="6491993"/>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tx1">
                    <a:lumMod val="75000"/>
                    <a:lumOff val="2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3"/>
          <p:cNvSpPr txBox="1">
            <a:spLocks noChangeArrowheads="1"/>
          </p:cNvSpPr>
          <p:nvPr/>
        </p:nvSpPr>
        <p:spPr bwMode="auto">
          <a:xfrm>
            <a:off x="1219200" y="1911350"/>
            <a:ext cx="6629400" cy="3416300"/>
          </a:xfrm>
          <a:prstGeom prst="rect">
            <a:avLst/>
          </a:prstGeom>
          <a:noFill/>
          <a:ln w="9525">
            <a:noFill/>
            <a:miter lim="800000"/>
            <a:headEnd/>
            <a:tailEnd/>
          </a:ln>
        </p:spPr>
        <p:txBody>
          <a:bodyPr>
            <a:spAutoFit/>
          </a:bodyPr>
          <a:lstStyle/>
          <a:p>
            <a:pPr algn="ctr">
              <a:spcBef>
                <a:spcPct val="50000"/>
              </a:spcBef>
            </a:pPr>
            <a:r>
              <a:rPr lang="en-GB" sz="3600" dirty="0">
                <a:solidFill>
                  <a:schemeClr val="bg1"/>
                </a:solidFill>
                <a:latin typeface="Franklin Gothic Book" charset="0"/>
              </a:rPr>
              <a:t>To be the world’s leading provider of </a:t>
            </a:r>
            <a:br>
              <a:rPr lang="en-GB" sz="3600" dirty="0">
                <a:solidFill>
                  <a:schemeClr val="bg1"/>
                </a:solidFill>
                <a:latin typeface="Franklin Gothic Book" charset="0"/>
              </a:rPr>
            </a:br>
            <a:r>
              <a:rPr lang="en-GB" sz="3600" dirty="0">
                <a:solidFill>
                  <a:schemeClr val="bg1"/>
                </a:solidFill>
                <a:latin typeface="Franklin Gothic Book" charset="0"/>
              </a:rPr>
              <a:t>Fleet Management, </a:t>
            </a:r>
            <a:br>
              <a:rPr lang="en-GB" sz="3600" dirty="0">
                <a:solidFill>
                  <a:schemeClr val="bg1"/>
                </a:solidFill>
                <a:latin typeface="Franklin Gothic Book" charset="0"/>
              </a:rPr>
            </a:br>
            <a:r>
              <a:rPr lang="en-GB" sz="3600" dirty="0">
                <a:solidFill>
                  <a:schemeClr val="bg1"/>
                </a:solidFill>
                <a:latin typeface="Franklin Gothic Book" charset="0"/>
              </a:rPr>
              <a:t> Ship Security and Vessel Monitoring systems to the Maritime Industry</a:t>
            </a:r>
          </a:p>
        </p:txBody>
      </p:sp>
      <p:sp>
        <p:nvSpPr>
          <p:cNvPr id="16" name="Title 15"/>
          <p:cNvSpPr>
            <a:spLocks noGrp="1"/>
          </p:cNvSpPr>
          <p:nvPr>
            <p:ph type="title"/>
          </p:nvPr>
        </p:nvSpPr>
        <p:spPr/>
        <p:txBody>
          <a:bodyPr/>
          <a:lstStyle/>
          <a:p>
            <a:r>
              <a:rPr lang="en-GB" b="1" dirty="0" smtClean="0">
                <a:latin typeface="Franklin Gothic Medium" pitchFamily="34" charset="0"/>
              </a:rPr>
              <a:t>Products</a:t>
            </a:r>
            <a:endParaRPr lang="en-GB" b="1" dirty="0">
              <a:latin typeface="Franklin Gothic Medium" pitchFamily="34" charset="0"/>
            </a:endParaRP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pic>
        <p:nvPicPr>
          <p:cNvPr id="9" name="Picture 8" descr="wheel.png"/>
          <p:cNvPicPr>
            <a:picLocks noChangeAspect="1"/>
          </p:cNvPicPr>
          <p:nvPr/>
        </p:nvPicPr>
        <p:blipFill>
          <a:blip r:embed="rId3" cstate="print"/>
          <a:stretch>
            <a:fillRect/>
          </a:stretch>
        </p:blipFill>
        <p:spPr>
          <a:xfrm>
            <a:off x="1502946" y="610177"/>
            <a:ext cx="6156134" cy="61901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3"/>
          <p:cNvSpPr txBox="1">
            <a:spLocks noChangeArrowheads="1"/>
          </p:cNvSpPr>
          <p:nvPr/>
        </p:nvSpPr>
        <p:spPr bwMode="auto">
          <a:xfrm>
            <a:off x="1219200" y="1911350"/>
            <a:ext cx="6629400" cy="3416300"/>
          </a:xfrm>
          <a:prstGeom prst="rect">
            <a:avLst/>
          </a:prstGeom>
          <a:noFill/>
          <a:ln w="9525">
            <a:noFill/>
            <a:miter lim="800000"/>
            <a:headEnd/>
            <a:tailEnd/>
          </a:ln>
        </p:spPr>
        <p:txBody>
          <a:bodyPr>
            <a:spAutoFit/>
          </a:bodyPr>
          <a:lstStyle/>
          <a:p>
            <a:pPr algn="ctr">
              <a:spcBef>
                <a:spcPct val="50000"/>
              </a:spcBef>
            </a:pPr>
            <a:r>
              <a:rPr lang="en-GB" sz="3600" dirty="0">
                <a:solidFill>
                  <a:schemeClr val="bg1"/>
                </a:solidFill>
                <a:latin typeface="Franklin Gothic Book" charset="0"/>
              </a:rPr>
              <a:t>To be the world’s leading provider of </a:t>
            </a:r>
            <a:br>
              <a:rPr lang="en-GB" sz="3600" dirty="0">
                <a:solidFill>
                  <a:schemeClr val="bg1"/>
                </a:solidFill>
                <a:latin typeface="Franklin Gothic Book" charset="0"/>
              </a:rPr>
            </a:br>
            <a:r>
              <a:rPr lang="en-GB" sz="3600" dirty="0">
                <a:solidFill>
                  <a:schemeClr val="bg1"/>
                </a:solidFill>
                <a:latin typeface="Franklin Gothic Book" charset="0"/>
              </a:rPr>
              <a:t>Fleet Management, </a:t>
            </a:r>
            <a:br>
              <a:rPr lang="en-GB" sz="3600" dirty="0">
                <a:solidFill>
                  <a:schemeClr val="bg1"/>
                </a:solidFill>
                <a:latin typeface="Franklin Gothic Book" charset="0"/>
              </a:rPr>
            </a:br>
            <a:r>
              <a:rPr lang="en-GB" sz="3600" dirty="0">
                <a:solidFill>
                  <a:schemeClr val="bg1"/>
                </a:solidFill>
                <a:latin typeface="Franklin Gothic Book" charset="0"/>
              </a:rPr>
              <a:t> Ship Security and Vessel Monitoring systems to the Maritime Industry</a:t>
            </a: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p:txBody>
          <a:bodyPr/>
          <a:lstStyle/>
          <a:p>
            <a:r>
              <a:rPr lang="en-GB" b="1" dirty="0" smtClean="0">
                <a:latin typeface="Franklin Gothic Medium" pitchFamily="34" charset="0"/>
              </a:rPr>
              <a:t>Highlights</a:t>
            </a:r>
            <a:endParaRPr lang="en-GB" b="1" dirty="0">
              <a:latin typeface="Franklin Gothic Medium" pitchFamily="34" charset="0"/>
            </a:endParaRPr>
          </a:p>
        </p:txBody>
      </p:sp>
      <p:sp>
        <p:nvSpPr>
          <p:cNvPr id="8" name="Text Placeholder 17"/>
          <p:cNvSpPr txBox="1">
            <a:spLocks/>
          </p:cNvSpPr>
          <p:nvPr/>
        </p:nvSpPr>
        <p:spPr bwMode="auto">
          <a:xfrm>
            <a:off x="685799" y="1232957"/>
            <a:ext cx="8111068" cy="546417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ts val="0"/>
              </a:spcAft>
              <a:buClr>
                <a:srgbClr val="00B0F0"/>
              </a:buClr>
              <a:buSzPct val="120000"/>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a:t>
            </a:r>
            <a:r>
              <a:rPr kumimoji="0" lang="en-US" sz="2000" b="1" i="0" u="none" strike="noStrike" kern="1200" cap="none" spc="0" normalizeH="0" baseline="0" noProof="0" dirty="0" smtClean="0">
                <a:ln>
                  <a:noFill/>
                </a:ln>
                <a:solidFill>
                  <a:schemeClr val="tx1">
                    <a:lumMod val="75000"/>
                    <a:lumOff val="25000"/>
                  </a:schemeClr>
                </a:solidFill>
                <a:effectLst/>
                <a:uLnTx/>
                <a:uFillTx/>
                <a:latin typeface="Franklin Gothic Medium" pitchFamily="34" charset="0"/>
                <a:ea typeface="ＭＳ Ｐゴシック" charset="-128"/>
                <a:cs typeface="Franklin Gothic Book"/>
              </a:rPr>
              <a:t>Pole Star monitors approximately 40,000 ships </a:t>
            </a:r>
          </a:p>
          <a:p>
            <a:pPr marL="0" marR="0" lvl="0" indent="0" algn="l" defTabSz="914400" rtl="0" eaLnBrk="1" fontAlgn="base" latinLnBrk="0" hangingPunct="1">
              <a:lnSpc>
                <a:spcPct val="100000"/>
              </a:lnSpc>
              <a:spcBef>
                <a:spcPts val="0"/>
              </a:spcBef>
              <a:spcAft>
                <a:spcPts val="1200"/>
              </a:spcAft>
              <a:buClr>
                <a:srgbClr val="00B0F0"/>
              </a:buClr>
              <a:buSzPct val="120000"/>
              <a:buFont typeface="Wingdings" charset="2"/>
              <a:buNone/>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for over 1,250 clients located in over 90 countries.</a:t>
            </a:r>
          </a:p>
          <a:p>
            <a:pPr marL="0" marR="0" lvl="0" indent="0" algn="l" defTabSz="914400" rtl="0" eaLnBrk="1" fontAlgn="base" latinLnBrk="0" hangingPunct="1">
              <a:lnSpc>
                <a:spcPct val="100000"/>
              </a:lnSpc>
              <a:spcBef>
                <a:spcPts val="1200"/>
              </a:spcBef>
              <a:spcAft>
                <a:spcPts val="0"/>
              </a:spcAft>
              <a:buClr>
                <a:srgbClr val="00B0F0"/>
              </a:buClr>
              <a:buSzPct val="120000"/>
              <a:buFont typeface="Arial" pitchFamily="34" charset="0"/>
              <a:buChar char="•"/>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Franklin Gothic Medium" pitchFamily="34" charset="0"/>
                <a:ea typeface="ＭＳ Ｐゴシック" charset="-128"/>
                <a:cs typeface="Franklin Gothic Book"/>
              </a:rPr>
              <a:t>  We serve the biggest names in the industry</a:t>
            </a:r>
          </a:p>
          <a:p>
            <a:pPr marL="0" marR="0" lvl="0" indent="0" algn="l" defTabSz="914400" rtl="0" eaLnBrk="1" fontAlgn="base" latinLnBrk="0" hangingPunct="1">
              <a:lnSpc>
                <a:spcPct val="100000"/>
              </a:lnSpc>
              <a:spcBef>
                <a:spcPts val="0"/>
              </a:spcBef>
              <a:spcAft>
                <a:spcPts val="1200"/>
              </a:spcAft>
              <a:buClr>
                <a:srgbClr val="00B0F0"/>
              </a:buClr>
              <a:buSzPct val="120000"/>
              <a:buFont typeface="Wingdings" charset="2"/>
              <a:buNone/>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in oil &amp; gas, container lines, logistics &amp; freight, cruise lines and more. </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endParaRPr>
          </a:p>
          <a:p>
            <a:pPr marL="0" marR="0" lvl="0" indent="0" algn="l" defTabSz="914400" rtl="0" eaLnBrk="1" fontAlgn="base" latinLnBrk="0" hangingPunct="1">
              <a:lnSpc>
                <a:spcPct val="100000"/>
              </a:lnSpc>
              <a:spcBef>
                <a:spcPts val="1200"/>
              </a:spcBef>
              <a:spcAft>
                <a:spcPts val="0"/>
              </a:spcAft>
              <a:buClr>
                <a:srgbClr val="00B0F0"/>
              </a:buClr>
              <a:buSzPct val="120000"/>
              <a:buFont typeface="Arial" pitchFamily="34" charset="0"/>
              <a:buChar char="•"/>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Franklin Gothic Medium" pitchFamily="34" charset="0"/>
                <a:ea typeface="ＭＳ Ｐゴシック" charset="-128"/>
                <a:cs typeface="Franklin Gothic Book"/>
              </a:rPr>
              <a:t>  World’s largest LRIT </a:t>
            </a:r>
            <a:r>
              <a:rPr lang="en-US" sz="2000" b="1" noProof="0" dirty="0" smtClean="0">
                <a:solidFill>
                  <a:schemeClr val="tx1">
                    <a:lumMod val="75000"/>
                    <a:lumOff val="25000"/>
                  </a:schemeClr>
                </a:solidFill>
                <a:latin typeface="Franklin Gothic Medium" pitchFamily="34" charset="0"/>
                <a:cs typeface="Franklin Gothic Book"/>
              </a:rPr>
              <a:t>d</a:t>
            </a:r>
            <a:r>
              <a:rPr kumimoji="0" lang="en-US" sz="2000" b="1" i="0" u="none" strike="noStrike" kern="1200" cap="none" spc="0" normalizeH="0" baseline="0" noProof="0" dirty="0" smtClean="0">
                <a:ln>
                  <a:noFill/>
                </a:ln>
                <a:solidFill>
                  <a:schemeClr val="tx1">
                    <a:lumMod val="75000"/>
                    <a:lumOff val="25000"/>
                  </a:schemeClr>
                </a:solidFill>
                <a:effectLst/>
                <a:uLnTx/>
                <a:uFillTx/>
                <a:latin typeface="Franklin Gothic Medium" pitchFamily="34" charset="0"/>
                <a:ea typeface="ＭＳ Ｐゴシック" charset="-128"/>
                <a:cs typeface="Franklin Gothic Book"/>
              </a:rPr>
              <a:t>ata centre provider with 45 flags</a:t>
            </a:r>
          </a:p>
          <a:p>
            <a:pPr marL="0" marR="0" lvl="0" indent="0" algn="l" defTabSz="914400" rtl="0" eaLnBrk="1" fontAlgn="base" latinLnBrk="0" hangingPunct="1">
              <a:lnSpc>
                <a:spcPct val="100000"/>
              </a:lnSpc>
              <a:spcBef>
                <a:spcPts val="0"/>
              </a:spcBef>
              <a:spcAft>
                <a:spcPts val="1200"/>
              </a:spcAft>
              <a:buClr>
                <a:srgbClr val="00B0F0"/>
              </a:buClr>
              <a:buSzPct val="120000"/>
              <a:buFont typeface="Wingdings" charset="2"/>
              <a:buNone/>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including 4 of the top 5 flags: Panama, Liberia, the Marshall Islands and Singapore. </a:t>
            </a:r>
            <a:b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br>
            <a: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Over 25,000 ships carry Pole Star LRIT certificates issued on behalf of over 90 flags.</a:t>
            </a:r>
          </a:p>
          <a:p>
            <a:pPr marL="0" marR="0" lvl="0" indent="0" algn="l" defTabSz="914400" rtl="0" eaLnBrk="1" fontAlgn="base" latinLnBrk="0" hangingPunct="1">
              <a:lnSpc>
                <a:spcPct val="100000"/>
              </a:lnSpc>
              <a:spcBef>
                <a:spcPts val="1200"/>
              </a:spcBef>
              <a:spcAft>
                <a:spcPts val="0"/>
              </a:spcAft>
              <a:buClr>
                <a:srgbClr val="00B0F0"/>
              </a:buClr>
              <a:buSzPct val="120000"/>
              <a:buFont typeface="Arial" pitchFamily="34" charset="0"/>
              <a:buChar char="•"/>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Franklin Gothic Medium" pitchFamily="34" charset="0"/>
                <a:ea typeface="ＭＳ Ｐゴシック" charset="-128"/>
                <a:cs typeface="Franklin Gothic Book"/>
              </a:rPr>
              <a:t>  Our fisheries monitoring services cover over 50M square miles of seas</a:t>
            </a:r>
          </a:p>
          <a:p>
            <a:pPr marL="0" marR="0" lvl="0" indent="0" algn="l" defTabSz="914400" rtl="0" eaLnBrk="1" fontAlgn="base" latinLnBrk="0" hangingPunct="1">
              <a:lnSpc>
                <a:spcPct val="100000"/>
              </a:lnSpc>
              <a:spcBef>
                <a:spcPts val="0"/>
              </a:spcBef>
              <a:spcAft>
                <a:spcPts val="0"/>
              </a:spcAft>
              <a:buClr>
                <a:srgbClr val="00B0F0"/>
              </a:buClr>
              <a:buSzPct val="120000"/>
              <a:buFont typeface="Wingdings" charset="2"/>
              <a:buNone/>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We monitor the location of over 6,000 fishing vessels on a daily basis, collecting additional  </a:t>
            </a:r>
          </a:p>
          <a:p>
            <a:pPr marL="0" marR="0" lvl="0" indent="0" algn="l" defTabSz="914400" rtl="0" eaLnBrk="1" fontAlgn="base" latinLnBrk="0" hangingPunct="1">
              <a:lnSpc>
                <a:spcPct val="100000"/>
              </a:lnSpc>
              <a:spcBef>
                <a:spcPts val="0"/>
              </a:spcBef>
              <a:spcAft>
                <a:spcPts val="1200"/>
              </a:spcAft>
              <a:buClr>
                <a:srgbClr val="00B0F0"/>
              </a:buClr>
              <a:buSzPct val="120000"/>
              <a:buFont typeface="Wingdings" charset="2"/>
              <a:buNone/>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catch data from 2,000 vessels via electronic logbooks.</a:t>
            </a:r>
          </a:p>
          <a:p>
            <a:pPr marL="0" marR="0" lvl="0" indent="0" algn="l" defTabSz="914400" rtl="0" eaLnBrk="1" fontAlgn="base" latinLnBrk="0" hangingPunct="1">
              <a:lnSpc>
                <a:spcPct val="100000"/>
              </a:lnSpc>
              <a:spcBef>
                <a:spcPts val="1200"/>
              </a:spcBef>
              <a:spcAft>
                <a:spcPts val="0"/>
              </a:spcAft>
              <a:buClr>
                <a:srgbClr val="00B0F0"/>
              </a:buClr>
              <a:buSzPct val="120000"/>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a:t>
            </a:r>
            <a:r>
              <a:rPr kumimoji="0" lang="en-US" sz="2000" b="1" i="0" u="none" strike="noStrike" kern="1200" cap="none" spc="0" normalizeH="0" baseline="0" noProof="0" dirty="0" smtClean="0">
                <a:ln>
                  <a:noFill/>
                </a:ln>
                <a:solidFill>
                  <a:schemeClr val="tx1">
                    <a:lumMod val="75000"/>
                    <a:lumOff val="25000"/>
                  </a:schemeClr>
                </a:solidFill>
                <a:effectLst/>
                <a:uLnTx/>
                <a:uFillTx/>
                <a:latin typeface="Franklin Gothic Medium" pitchFamily="34" charset="0"/>
                <a:ea typeface="ＭＳ Ｐゴシック" charset="-128"/>
                <a:cs typeface="Franklin Gothic Book"/>
              </a:rPr>
              <a:t>All our products are supported by a multi-national team </a:t>
            </a:r>
          </a:p>
          <a:p>
            <a:pPr marL="0" marR="0" lvl="0" indent="0" algn="l" defTabSz="914400" rtl="0" eaLnBrk="1" fontAlgn="base" latinLnBrk="0" hangingPunct="1">
              <a:lnSpc>
                <a:spcPct val="100000"/>
              </a:lnSpc>
              <a:spcBef>
                <a:spcPts val="0"/>
              </a:spcBef>
              <a:spcAft>
                <a:spcPts val="0"/>
              </a:spcAft>
              <a:buClr>
                <a:srgbClr val="00B0F0"/>
              </a:buClr>
              <a:buSzPct val="120000"/>
              <a:buFont typeface="Wingdings" charset="2"/>
              <a:buNone/>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Franklin Gothic Medium" pitchFamily="34" charset="0"/>
                <a:ea typeface="ＭＳ Ｐゴシック" charset="-128"/>
                <a:cs typeface="Franklin Gothic Book"/>
              </a:rPr>
              <a:t>    </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located in London, Boston, Panama, Hong Kong and Australia</a:t>
            </a:r>
            <a:b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br>
            <a:r>
              <a:rPr kumimoji="0" lang="en-US" sz="16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rPr>
              <a:t>    and fluent in over 20 languages.</a:t>
            </a:r>
          </a:p>
          <a:p>
            <a:pPr marL="0" marR="0" lvl="0" indent="0" algn="l" defTabSz="914400" rtl="0" eaLnBrk="1" fontAlgn="base" latinLnBrk="0" hangingPunct="1">
              <a:lnSpc>
                <a:spcPct val="100000"/>
              </a:lnSpc>
              <a:spcBef>
                <a:spcPct val="20000"/>
              </a:spcBef>
              <a:spcAft>
                <a:spcPts val="600"/>
              </a:spcAft>
              <a:buClr>
                <a:srgbClr val="00B0F0"/>
              </a:buClr>
              <a:buSzPct val="120000"/>
              <a:buFont typeface="Wingdings" charset="2"/>
              <a:buNone/>
              <a:tabLst/>
              <a:defRPr/>
            </a:pP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Franklin Gothic Book"/>
              <a:ea typeface="ＭＳ Ｐゴシック" charset="-128"/>
              <a:cs typeface="Franklin Gothic Boo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GB" b="1" dirty="0" smtClean="0">
                <a:latin typeface="Franklin Gothic Medium" pitchFamily="34" charset="0"/>
              </a:rPr>
              <a:t>Brands</a:t>
            </a:r>
            <a:endParaRPr lang="en-GB" b="1" dirty="0">
              <a:latin typeface="Franklin Gothic Medium" pitchFamily="34" charset="0"/>
            </a:endParaRPr>
          </a:p>
        </p:txBody>
      </p:sp>
      <p:sp>
        <p:nvSpPr>
          <p:cNvPr id="9" name="TextBox 8"/>
          <p:cNvSpPr txBox="1"/>
          <p:nvPr/>
        </p:nvSpPr>
        <p:spPr>
          <a:xfrm>
            <a:off x="386864" y="2373998"/>
            <a:ext cx="2754676" cy="3231654"/>
          </a:xfrm>
          <a:prstGeom prst="rect">
            <a:avLst/>
          </a:prstGeom>
          <a:noFill/>
        </p:spPr>
        <p:txBody>
          <a:bodyPr wrap="square" rtlCol="0">
            <a:spAutoFit/>
          </a:bodyPr>
          <a:lstStyle/>
          <a:p>
            <a:r>
              <a:rPr lang="en-GB" sz="1700" dirty="0" smtClean="0">
                <a:solidFill>
                  <a:schemeClr val="tx1">
                    <a:lumMod val="75000"/>
                    <a:lumOff val="25000"/>
                  </a:schemeClr>
                </a:solidFill>
                <a:latin typeface="Franklin Gothic Book" pitchFamily="34" charset="0"/>
              </a:rPr>
              <a:t>Under the </a:t>
            </a:r>
            <a:r>
              <a:rPr lang="en-GB" sz="1700" b="1" i="1" dirty="0" smtClean="0">
                <a:solidFill>
                  <a:schemeClr val="tx1">
                    <a:lumMod val="75000"/>
                    <a:lumOff val="25000"/>
                  </a:schemeClr>
                </a:solidFill>
                <a:latin typeface="Franklin Gothic Book" pitchFamily="34" charset="0"/>
              </a:rPr>
              <a:t>Purplefinder</a:t>
            </a:r>
            <a:r>
              <a:rPr lang="en-GB" sz="1700" i="1" dirty="0" smtClean="0">
                <a:solidFill>
                  <a:schemeClr val="tx1">
                    <a:lumMod val="75000"/>
                    <a:lumOff val="25000"/>
                  </a:schemeClr>
                </a:solidFill>
                <a:latin typeface="Franklin Gothic Book" pitchFamily="34" charset="0"/>
              </a:rPr>
              <a:t>™</a:t>
            </a:r>
            <a:r>
              <a:rPr lang="en-GB" sz="1700" dirty="0" smtClean="0">
                <a:solidFill>
                  <a:schemeClr val="tx1">
                    <a:lumMod val="75000"/>
                    <a:lumOff val="25000"/>
                  </a:schemeClr>
                </a:solidFill>
                <a:latin typeface="Franklin Gothic Book" pitchFamily="34" charset="0"/>
              </a:rPr>
              <a:t> brand, Pole Star develops innovative and reliable systems that enable our commercial shipping customers to monitor and manage their assets worldwide. </a:t>
            </a:r>
          </a:p>
          <a:p>
            <a:endParaRPr lang="en-GB" sz="1700" dirty="0" smtClean="0">
              <a:solidFill>
                <a:schemeClr val="tx1">
                  <a:lumMod val="75000"/>
                  <a:lumOff val="25000"/>
                </a:schemeClr>
              </a:solidFill>
              <a:latin typeface="Franklin Gothic Book" pitchFamily="34" charset="0"/>
            </a:endParaRPr>
          </a:p>
          <a:p>
            <a:r>
              <a:rPr lang="en-GB" sz="1700" dirty="0" smtClean="0">
                <a:solidFill>
                  <a:schemeClr val="tx1">
                    <a:lumMod val="75000"/>
                    <a:lumOff val="25000"/>
                  </a:schemeClr>
                </a:solidFill>
                <a:latin typeface="Franklin Gothic Book" pitchFamily="34" charset="0"/>
              </a:rPr>
              <a:t>These systems are currently used to track over 15,000 merchant ships worldwide.</a:t>
            </a:r>
            <a:endParaRPr lang="en-US" sz="1700" dirty="0">
              <a:solidFill>
                <a:schemeClr val="tx1">
                  <a:lumMod val="75000"/>
                  <a:lumOff val="25000"/>
                </a:schemeClr>
              </a:solidFill>
              <a:latin typeface="Franklin Gothic Book" pitchFamily="34" charset="0"/>
            </a:endParaRP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4" name="TextBox 13"/>
          <p:cNvSpPr txBox="1"/>
          <p:nvPr/>
        </p:nvSpPr>
        <p:spPr>
          <a:xfrm>
            <a:off x="3335733" y="2373998"/>
            <a:ext cx="2505776" cy="3539430"/>
          </a:xfrm>
          <a:prstGeom prst="rect">
            <a:avLst/>
          </a:prstGeom>
          <a:noFill/>
        </p:spPr>
        <p:txBody>
          <a:bodyPr wrap="square" rtlCol="0">
            <a:spAutoFit/>
          </a:bodyPr>
          <a:lstStyle/>
          <a:p>
            <a:r>
              <a:rPr lang="en-GB" sz="1700" dirty="0" smtClean="0">
                <a:solidFill>
                  <a:schemeClr val="tx1">
                    <a:lumMod val="75000"/>
                    <a:lumOff val="25000"/>
                  </a:schemeClr>
                </a:solidFill>
                <a:latin typeface="Franklin Gothic Book" pitchFamily="34" charset="0"/>
              </a:rPr>
              <a:t>Pole Star operates </a:t>
            </a:r>
            <a:r>
              <a:rPr lang="en-GB" sz="1700" b="1" i="1" dirty="0" smtClean="0">
                <a:solidFill>
                  <a:schemeClr val="tx1">
                    <a:lumMod val="75000"/>
                    <a:lumOff val="25000"/>
                  </a:schemeClr>
                </a:solidFill>
                <a:latin typeface="Franklin Gothic Book" pitchFamily="34" charset="0"/>
              </a:rPr>
              <a:t>LRIT</a:t>
            </a:r>
            <a:r>
              <a:rPr lang="en-GB" sz="1700" dirty="0" smtClean="0">
                <a:solidFill>
                  <a:schemeClr val="tx1">
                    <a:lumMod val="75000"/>
                    <a:lumOff val="25000"/>
                  </a:schemeClr>
                </a:solidFill>
                <a:latin typeface="Franklin Gothic Book" pitchFamily="34" charset="0"/>
              </a:rPr>
              <a:t> </a:t>
            </a:r>
            <a:r>
              <a:rPr lang="en-GB" sz="1700" dirty="0">
                <a:solidFill>
                  <a:schemeClr val="tx1">
                    <a:lumMod val="75000"/>
                    <a:lumOff val="25000"/>
                  </a:schemeClr>
                </a:solidFill>
                <a:latin typeface="Franklin Gothic Book" pitchFamily="34" charset="0"/>
              </a:rPr>
              <a:t>D</a:t>
            </a:r>
            <a:r>
              <a:rPr lang="en-GB" sz="1700" dirty="0" smtClean="0">
                <a:solidFill>
                  <a:schemeClr val="tx1">
                    <a:lumMod val="75000"/>
                    <a:lumOff val="25000"/>
                  </a:schemeClr>
                </a:solidFill>
                <a:latin typeface="Franklin Gothic Book" pitchFamily="34" charset="0"/>
              </a:rPr>
              <a:t>ata Centres for </a:t>
            </a:r>
            <a:r>
              <a:rPr lang="en-US" sz="1700" dirty="0" smtClean="0">
                <a:solidFill>
                  <a:schemeClr val="tx1">
                    <a:lumMod val="75000"/>
                    <a:lumOff val="25000"/>
                  </a:schemeClr>
                </a:solidFill>
                <a:latin typeface="Franklin Gothic Book" pitchFamily="34" charset="0"/>
              </a:rPr>
              <a:t>more than 40 flags with 16,000 ships including </a:t>
            </a:r>
            <a:r>
              <a:rPr lang="en-GB" sz="1700" dirty="0" smtClean="0">
                <a:solidFill>
                  <a:schemeClr val="tx1">
                    <a:lumMod val="75000"/>
                    <a:lumOff val="25000"/>
                  </a:schemeClr>
                </a:solidFill>
                <a:latin typeface="Franklin Gothic Book" pitchFamily="34" charset="0"/>
              </a:rPr>
              <a:t>Panama, Singapore, the Marshall Islands, Liberia, Australia and Canada.</a:t>
            </a:r>
          </a:p>
          <a:p>
            <a:endParaRPr lang="en-GB" sz="1700" dirty="0">
              <a:solidFill>
                <a:schemeClr val="tx1">
                  <a:lumMod val="75000"/>
                  <a:lumOff val="25000"/>
                </a:schemeClr>
              </a:solidFill>
              <a:latin typeface="Franklin Gothic Book" pitchFamily="34" charset="0"/>
            </a:endParaRPr>
          </a:p>
          <a:p>
            <a:r>
              <a:rPr lang="en-GB" sz="1700" dirty="0" smtClean="0">
                <a:solidFill>
                  <a:schemeClr val="tx1">
                    <a:lumMod val="75000"/>
                    <a:lumOff val="25000"/>
                  </a:schemeClr>
                </a:solidFill>
                <a:latin typeface="Franklin Gothic Book" pitchFamily="34" charset="0"/>
              </a:rPr>
              <a:t>We also provide LRIT Conformance Testing and Certification for more than 90 flags. </a:t>
            </a:r>
          </a:p>
          <a:p>
            <a:endParaRPr lang="en-GB" sz="1700" dirty="0" smtClean="0">
              <a:solidFill>
                <a:schemeClr val="tx1">
                  <a:lumMod val="75000"/>
                  <a:lumOff val="25000"/>
                </a:schemeClr>
              </a:solidFill>
              <a:latin typeface="Franklin Gothic Book" pitchFamily="34" charset="0"/>
            </a:endParaRPr>
          </a:p>
        </p:txBody>
      </p:sp>
      <p:sp>
        <p:nvSpPr>
          <p:cNvPr id="15" name="TextBox 14"/>
          <p:cNvSpPr txBox="1"/>
          <p:nvPr/>
        </p:nvSpPr>
        <p:spPr>
          <a:xfrm>
            <a:off x="6168300" y="2373998"/>
            <a:ext cx="2823300" cy="3231654"/>
          </a:xfrm>
          <a:prstGeom prst="rect">
            <a:avLst/>
          </a:prstGeom>
          <a:noFill/>
        </p:spPr>
        <p:txBody>
          <a:bodyPr wrap="square" rtlCol="0">
            <a:spAutoFit/>
          </a:bodyPr>
          <a:lstStyle/>
          <a:p>
            <a:r>
              <a:rPr lang="en-GB" sz="1700" dirty="0" smtClean="0">
                <a:solidFill>
                  <a:schemeClr val="tx1">
                    <a:lumMod val="75000"/>
                    <a:lumOff val="25000"/>
                  </a:schemeClr>
                </a:solidFill>
                <a:latin typeface="Franklin Gothic Book" pitchFamily="34" charset="0"/>
              </a:rPr>
              <a:t>Through the </a:t>
            </a:r>
            <a:r>
              <a:rPr lang="en-GB" sz="1700" b="1" i="1" dirty="0" smtClean="0">
                <a:solidFill>
                  <a:schemeClr val="tx1">
                    <a:lumMod val="75000"/>
                    <a:lumOff val="25000"/>
                  </a:schemeClr>
                </a:solidFill>
                <a:latin typeface="Franklin Gothic Book" pitchFamily="34" charset="0"/>
              </a:rPr>
              <a:t>Absolute Software</a:t>
            </a:r>
            <a:r>
              <a:rPr lang="en-GB" sz="1700" i="1" dirty="0" smtClean="0">
                <a:solidFill>
                  <a:schemeClr val="tx1">
                    <a:lumMod val="75000"/>
                    <a:lumOff val="25000"/>
                  </a:schemeClr>
                </a:solidFill>
                <a:latin typeface="Franklin Gothic Book" pitchFamily="34" charset="0"/>
              </a:rPr>
              <a:t>™</a:t>
            </a:r>
            <a:r>
              <a:rPr lang="en-GB" sz="1700" dirty="0" smtClean="0">
                <a:solidFill>
                  <a:schemeClr val="tx1">
                    <a:lumMod val="75000"/>
                    <a:lumOff val="25000"/>
                  </a:schemeClr>
                </a:solidFill>
                <a:latin typeface="Franklin Gothic Book" pitchFamily="34" charset="0"/>
              </a:rPr>
              <a:t>  brand, Pole Star offers complete Vessel Monitoring Solutions (VMS) to fisheries authorities.</a:t>
            </a:r>
          </a:p>
          <a:p>
            <a:endParaRPr lang="en-GB" sz="1700" dirty="0">
              <a:solidFill>
                <a:schemeClr val="tx1">
                  <a:lumMod val="75000"/>
                  <a:lumOff val="25000"/>
                </a:schemeClr>
              </a:solidFill>
              <a:latin typeface="Franklin Gothic Book" pitchFamily="34" charset="0"/>
            </a:endParaRPr>
          </a:p>
          <a:p>
            <a:r>
              <a:rPr lang="en-GB" sz="1700" dirty="0" smtClean="0">
                <a:solidFill>
                  <a:schemeClr val="tx1">
                    <a:lumMod val="75000"/>
                    <a:lumOff val="25000"/>
                  </a:schemeClr>
                </a:solidFill>
                <a:latin typeface="Franklin Gothic Book" pitchFamily="34" charset="0"/>
              </a:rPr>
              <a:t>Customers in over 20 countries monitor over 6,000 commercial fishing vessels and receive electronic catch data from an additional 2,000 vessels.</a:t>
            </a:r>
            <a:endParaRPr lang="en-US" sz="1700" dirty="0">
              <a:solidFill>
                <a:schemeClr val="tx1">
                  <a:lumMod val="75000"/>
                  <a:lumOff val="25000"/>
                </a:schemeClr>
              </a:solidFill>
              <a:latin typeface="Franklin Gothic Book" pitchFamily="34" charset="0"/>
            </a:endParaRPr>
          </a:p>
        </p:txBody>
      </p:sp>
      <p:cxnSp>
        <p:nvCxnSpPr>
          <p:cNvPr id="18" name="Straight Connector 17"/>
          <p:cNvCxnSpPr/>
          <p:nvPr/>
        </p:nvCxnSpPr>
        <p:spPr>
          <a:xfrm>
            <a:off x="3204303" y="2422753"/>
            <a:ext cx="0" cy="3435494"/>
          </a:xfrm>
          <a:prstGeom prst="line">
            <a:avLst/>
          </a:prstGeom>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6023715" y="2422753"/>
            <a:ext cx="0" cy="3435494"/>
          </a:xfrm>
          <a:prstGeom prst="line">
            <a:avLst/>
          </a:prstGeom>
          <a:ln/>
        </p:spPr>
        <p:style>
          <a:lnRef idx="1">
            <a:schemeClr val="dk1"/>
          </a:lnRef>
          <a:fillRef idx="0">
            <a:schemeClr val="dk1"/>
          </a:fillRef>
          <a:effectRef idx="0">
            <a:schemeClr val="dk1"/>
          </a:effectRef>
          <a:fontRef idx="minor">
            <a:schemeClr val="tx1"/>
          </a:fontRef>
        </p:style>
      </p:cxnSp>
      <p:pic>
        <p:nvPicPr>
          <p:cNvPr id="5123" name="Picture 3"/>
          <p:cNvPicPr>
            <a:picLocks noChangeAspect="1" noChangeArrowheads="1"/>
          </p:cNvPicPr>
          <p:nvPr/>
        </p:nvPicPr>
        <p:blipFill>
          <a:blip r:embed="rId3" cstate="print"/>
          <a:srcRect/>
          <a:stretch>
            <a:fillRect/>
          </a:stretch>
        </p:blipFill>
        <p:spPr bwMode="auto">
          <a:xfrm>
            <a:off x="474640" y="1286348"/>
            <a:ext cx="2533650" cy="9144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345358" y="1286348"/>
            <a:ext cx="2533650" cy="923925"/>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6226050" y="1295873"/>
            <a:ext cx="25336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3"/>
          <p:cNvSpPr txBox="1">
            <a:spLocks noChangeArrowheads="1"/>
          </p:cNvSpPr>
          <p:nvPr/>
        </p:nvSpPr>
        <p:spPr bwMode="auto">
          <a:xfrm>
            <a:off x="4504084" y="1894604"/>
            <a:ext cx="4245664" cy="3354765"/>
          </a:xfrm>
          <a:prstGeom prst="rect">
            <a:avLst/>
          </a:prstGeom>
          <a:noFill/>
          <a:ln w="9525">
            <a:noFill/>
            <a:miter lim="800000"/>
            <a:headEnd/>
            <a:tailEnd/>
          </a:ln>
        </p:spPr>
        <p:txBody>
          <a:bodyPr wrap="square">
            <a:spAutoFit/>
          </a:bodyPr>
          <a:lstStyle/>
          <a:p>
            <a:pPr>
              <a:lnSpc>
                <a:spcPct val="200000"/>
              </a:lnSpc>
              <a:buClr>
                <a:srgbClr val="00B0F0"/>
              </a:buClr>
              <a:buSzPct val="115000"/>
              <a:buFont typeface="Arial" pitchFamily="34" charset="0"/>
              <a:buChar char="•"/>
            </a:pPr>
            <a:r>
              <a:rPr lang="en-US" sz="1800" dirty="0" smtClean="0">
                <a:solidFill>
                  <a:schemeClr val="tx1">
                    <a:lumMod val="75000"/>
                    <a:lumOff val="25000"/>
                  </a:schemeClr>
                </a:solidFill>
                <a:latin typeface="Franklin Gothic Medium" pitchFamily="34" charset="0"/>
              </a:rPr>
              <a:t>  Fleet Management</a:t>
            </a:r>
          </a:p>
          <a:p>
            <a:pPr>
              <a:lnSpc>
                <a:spcPct val="200000"/>
              </a:lnSpc>
              <a:buClr>
                <a:srgbClr val="00B0F0"/>
              </a:buClr>
              <a:buSzPct val="115000"/>
              <a:buFont typeface="Arial" pitchFamily="34" charset="0"/>
              <a:buChar char="•"/>
            </a:pPr>
            <a:r>
              <a:rPr lang="en-US" sz="1800" dirty="0" smtClean="0">
                <a:solidFill>
                  <a:schemeClr val="tx1">
                    <a:lumMod val="75000"/>
                    <a:lumOff val="25000"/>
                  </a:schemeClr>
                </a:solidFill>
                <a:latin typeface="Franklin Gothic Medium" pitchFamily="34" charset="0"/>
              </a:rPr>
              <a:t>  Marine Asset Tracker 2.0</a:t>
            </a:r>
          </a:p>
          <a:p>
            <a:pPr>
              <a:lnSpc>
                <a:spcPct val="200000"/>
              </a:lnSpc>
              <a:buClr>
                <a:srgbClr val="00B0F0"/>
              </a:buClr>
              <a:buSzPct val="115000"/>
              <a:buFont typeface="Arial" pitchFamily="34" charset="0"/>
              <a:buChar char="•"/>
            </a:pPr>
            <a:r>
              <a:rPr lang="en-US" sz="1800" dirty="0" smtClean="0">
                <a:solidFill>
                  <a:schemeClr val="tx1">
                    <a:lumMod val="75000"/>
                    <a:lumOff val="25000"/>
                  </a:schemeClr>
                </a:solidFill>
                <a:latin typeface="Franklin Gothic Medium" pitchFamily="34" charset="0"/>
              </a:rPr>
              <a:t>  Safety &amp; Risk Management</a:t>
            </a:r>
          </a:p>
          <a:p>
            <a:pPr marL="457200">
              <a:buClr>
                <a:srgbClr val="00B0F0"/>
              </a:buClr>
              <a:buSzPct val="100000"/>
              <a:buFont typeface="Arial" pitchFamily="34" charset="0"/>
              <a:buChar char="•"/>
            </a:pPr>
            <a:r>
              <a:rPr lang="en-US" sz="1600" dirty="0" smtClean="0">
                <a:solidFill>
                  <a:schemeClr val="tx1">
                    <a:lumMod val="75000"/>
                    <a:lumOff val="25000"/>
                  </a:schemeClr>
                </a:solidFill>
                <a:latin typeface="Franklin Gothic Book" pitchFamily="34" charset="0"/>
              </a:rPr>
              <a:t>  Ship Security Alert Systems (SSAS)</a:t>
            </a:r>
          </a:p>
          <a:p>
            <a:pPr marL="457200">
              <a:buClr>
                <a:srgbClr val="00B0F0"/>
              </a:buClr>
              <a:buSzPct val="100000"/>
              <a:buFont typeface="Arial" pitchFamily="34" charset="0"/>
              <a:buChar char="•"/>
            </a:pPr>
            <a:r>
              <a:rPr lang="en-US" sz="1600" dirty="0" smtClean="0">
                <a:solidFill>
                  <a:schemeClr val="tx1">
                    <a:lumMod val="75000"/>
                    <a:lumOff val="25000"/>
                  </a:schemeClr>
                </a:solidFill>
                <a:latin typeface="Franklin Gothic Book" pitchFamily="34" charset="0"/>
              </a:rPr>
              <a:t>  Ship Security Reporting System (SSRS)</a:t>
            </a:r>
          </a:p>
          <a:p>
            <a:pPr>
              <a:lnSpc>
                <a:spcPct val="200000"/>
              </a:lnSpc>
              <a:buClr>
                <a:srgbClr val="00B0F0"/>
              </a:buClr>
              <a:buSzPct val="115000"/>
              <a:buFont typeface="Arial" pitchFamily="34" charset="0"/>
              <a:buChar char="•"/>
            </a:pPr>
            <a:r>
              <a:rPr lang="en-US" sz="1800" dirty="0" smtClean="0">
                <a:solidFill>
                  <a:schemeClr val="tx1">
                    <a:lumMod val="75000"/>
                    <a:lumOff val="25000"/>
                  </a:schemeClr>
                </a:solidFill>
                <a:latin typeface="Franklin Gothic Medium" pitchFamily="34" charset="0"/>
              </a:rPr>
              <a:t>  LRIT Conformance Testing</a:t>
            </a:r>
          </a:p>
          <a:p>
            <a:pPr>
              <a:lnSpc>
                <a:spcPct val="200000"/>
              </a:lnSpc>
              <a:buClr>
                <a:srgbClr val="00B0F0"/>
              </a:buClr>
              <a:buSzPct val="115000"/>
              <a:buFont typeface="Arial" pitchFamily="34" charset="0"/>
              <a:buChar char="•"/>
            </a:pPr>
            <a:r>
              <a:rPr lang="en-US" sz="1800" dirty="0" smtClean="0">
                <a:solidFill>
                  <a:schemeClr val="tx1">
                    <a:lumMod val="75000"/>
                    <a:lumOff val="25000"/>
                  </a:schemeClr>
                </a:solidFill>
                <a:latin typeface="Franklin Gothic Medium" pitchFamily="34" charset="0"/>
              </a:rPr>
              <a:t>  Commercial Customers</a:t>
            </a:r>
          </a:p>
        </p:txBody>
      </p:sp>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6" name="Title 15"/>
          <p:cNvSpPr>
            <a:spLocks noGrp="1"/>
          </p:cNvSpPr>
          <p:nvPr>
            <p:ph type="title"/>
          </p:nvPr>
        </p:nvSpPr>
        <p:spPr>
          <a:xfrm>
            <a:off x="4583596" y="1258500"/>
            <a:ext cx="4166152" cy="505130"/>
          </a:xfrm>
        </p:spPr>
        <p:txBody>
          <a:bodyPr/>
          <a:lstStyle/>
          <a:p>
            <a:r>
              <a:rPr lang="en-GB" b="1" dirty="0" smtClean="0">
                <a:latin typeface="Franklin Gothic Medium" pitchFamily="34" charset="0"/>
              </a:rPr>
              <a:t>Commercial Shipping</a:t>
            </a:r>
            <a:endParaRPr lang="en-GB" b="1" dirty="0">
              <a:latin typeface="Franklin Gothic Medium" pitchFamily="34" charset="0"/>
            </a:endParaRPr>
          </a:p>
        </p:txBody>
      </p:sp>
      <p:pic>
        <p:nvPicPr>
          <p:cNvPr id="13" name="Picture 12" descr="iStock_maritime.jpg"/>
          <p:cNvPicPr>
            <a:picLocks noChangeAspect="1"/>
          </p:cNvPicPr>
          <p:nvPr/>
        </p:nvPicPr>
        <p:blipFill>
          <a:blip r:embed="rId3" cstate="print"/>
          <a:stretch>
            <a:fillRect/>
          </a:stretch>
        </p:blipFill>
        <p:spPr>
          <a:xfrm>
            <a:off x="0" y="-4197"/>
            <a:ext cx="4101651" cy="6877878"/>
          </a:xfrm>
          <a:prstGeom prst="rect">
            <a:avLst/>
          </a:prstGeom>
        </p:spPr>
      </p:pic>
      <p:pic>
        <p:nvPicPr>
          <p:cNvPr id="14" name="Picture 13" descr="bottom.png"/>
          <p:cNvPicPr>
            <a:picLocks noChangeAspect="1"/>
          </p:cNvPicPr>
          <p:nvPr/>
        </p:nvPicPr>
        <p:blipFill>
          <a:blip r:embed="rId4" cstate="print"/>
          <a:stretch>
            <a:fillRect/>
          </a:stretch>
        </p:blipFill>
        <p:spPr>
          <a:xfrm>
            <a:off x="0" y="5931915"/>
            <a:ext cx="9144000" cy="946547"/>
          </a:xfrm>
          <a:prstGeom prst="rect">
            <a:avLst/>
          </a:prstGeom>
        </p:spPr>
      </p:pic>
      <p:pic>
        <p:nvPicPr>
          <p:cNvPr id="15" name="Picture 14" descr="top.png"/>
          <p:cNvPicPr>
            <a:picLocks noChangeAspect="1"/>
          </p:cNvPicPr>
          <p:nvPr/>
        </p:nvPicPr>
        <p:blipFill>
          <a:blip r:embed="rId5" cstate="print"/>
          <a:stretch>
            <a:fillRect/>
          </a:stretch>
        </p:blipFill>
        <p:spPr>
          <a:xfrm>
            <a:off x="0" y="-7815"/>
            <a:ext cx="9144000" cy="473273"/>
          </a:xfrm>
          <a:prstGeom prst="rect">
            <a:avLst/>
          </a:prstGeom>
        </p:spPr>
      </p:pic>
      <p:sp>
        <p:nvSpPr>
          <p:cNvPr id="17" name="Slide Number Placeholder 5"/>
          <p:cNvSpPr txBox="1">
            <a:spLocks/>
          </p:cNvSpPr>
          <p:nvPr/>
        </p:nvSpPr>
        <p:spPr bwMode="auto">
          <a:xfrm>
            <a:off x="6556515" y="6521810"/>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457200" y="3312710"/>
            <a:ext cx="4850296" cy="3285297"/>
          </a:xfrm>
        </p:spPr>
        <p:txBody>
          <a:bodyPr/>
          <a:lstStyle/>
          <a:p>
            <a:pPr>
              <a:lnSpc>
                <a:spcPct val="150000"/>
              </a:lnSpc>
              <a:buClr>
                <a:srgbClr val="00B0F0"/>
              </a:buClr>
              <a:buSzPct val="120000"/>
              <a:buFont typeface="Arial" pitchFamily="34" charset="0"/>
              <a:buChar char="•"/>
            </a:pPr>
            <a:r>
              <a:rPr lang="en-US" dirty="0" smtClean="0"/>
              <a:t>  Monitor vessel performance with automatic tracking</a:t>
            </a:r>
          </a:p>
          <a:p>
            <a:pPr>
              <a:lnSpc>
                <a:spcPct val="150000"/>
              </a:lnSpc>
              <a:buClr>
                <a:srgbClr val="00B0F0"/>
              </a:buClr>
              <a:buSzPct val="120000"/>
              <a:buFont typeface="Arial" pitchFamily="34" charset="0"/>
              <a:buChar char="•"/>
            </a:pPr>
            <a:r>
              <a:rPr lang="en-US" dirty="0" smtClean="0"/>
              <a:t>  </a:t>
            </a:r>
            <a:r>
              <a:rPr lang="en-US" dirty="0" smtClean="0">
                <a:solidFill>
                  <a:schemeClr val="tx1">
                    <a:lumMod val="75000"/>
                    <a:lumOff val="25000"/>
                  </a:schemeClr>
                </a:solidFill>
              </a:rPr>
              <a:t>Track history for precise off-hire calculations</a:t>
            </a:r>
          </a:p>
          <a:p>
            <a:pPr>
              <a:lnSpc>
                <a:spcPct val="150000"/>
              </a:lnSpc>
              <a:buClr>
                <a:srgbClr val="00B0F0"/>
              </a:buClr>
              <a:buSzPct val="120000"/>
              <a:buFont typeface="Arial" pitchFamily="34" charset="0"/>
              <a:buChar char="•"/>
            </a:pPr>
            <a:r>
              <a:rPr lang="en-US" dirty="0" smtClean="0"/>
              <a:t>  Global weather forecasting and meteorological information</a:t>
            </a:r>
          </a:p>
          <a:p>
            <a:pPr>
              <a:lnSpc>
                <a:spcPct val="150000"/>
              </a:lnSpc>
              <a:buClr>
                <a:srgbClr val="00B0F0"/>
              </a:buClr>
              <a:buSzPct val="120000"/>
              <a:buFont typeface="Arial" pitchFamily="34" charset="0"/>
              <a:buChar char="•"/>
            </a:pPr>
            <a:r>
              <a:rPr lang="en-US" dirty="0" smtClean="0"/>
              <a:t>  Enhanced risk management using geo-zone notifications</a:t>
            </a:r>
          </a:p>
          <a:p>
            <a:pPr>
              <a:lnSpc>
                <a:spcPct val="150000"/>
              </a:lnSpc>
              <a:buClr>
                <a:srgbClr val="00B0F0"/>
              </a:buClr>
              <a:buSzPct val="120000"/>
              <a:buFont typeface="Arial" pitchFamily="34" charset="0"/>
              <a:buChar char="•"/>
            </a:pPr>
            <a:r>
              <a:rPr lang="en-US" dirty="0" smtClean="0"/>
              <a:t>  View fleet on marine charts and 3D mapping applications </a:t>
            </a:r>
          </a:p>
          <a:p>
            <a:pPr>
              <a:buClr>
                <a:srgbClr val="00B0F0"/>
              </a:buClr>
              <a:buSzPct val="120000"/>
            </a:pPr>
            <a:r>
              <a:rPr lang="en-US" dirty="0" smtClean="0"/>
              <a:t>    e.g. Google Earth</a:t>
            </a:r>
          </a:p>
          <a:p>
            <a:pPr>
              <a:lnSpc>
                <a:spcPct val="150000"/>
              </a:lnSpc>
              <a:buClr>
                <a:srgbClr val="00B0F0"/>
              </a:buClr>
              <a:buSzPct val="120000"/>
            </a:pPr>
            <a:endParaRPr lang="en-US" dirty="0" smtClean="0"/>
          </a:p>
        </p:txBody>
      </p:sp>
      <p:sp>
        <p:nvSpPr>
          <p:cNvPr id="16" name="Title 15"/>
          <p:cNvSpPr>
            <a:spLocks noGrp="1"/>
          </p:cNvSpPr>
          <p:nvPr>
            <p:ph type="title"/>
          </p:nvPr>
        </p:nvSpPr>
        <p:spPr/>
        <p:txBody>
          <a:bodyPr/>
          <a:lstStyle/>
          <a:p>
            <a:r>
              <a:rPr lang="en-GB" b="1" dirty="0" smtClean="0">
                <a:latin typeface="Franklin Gothic Medium" pitchFamily="34" charset="0"/>
              </a:rPr>
              <a:t>Fleet Management</a:t>
            </a:r>
            <a:endParaRPr lang="en-GB" b="1" dirty="0">
              <a:latin typeface="Franklin Gothic Medium" pitchFamily="34" charset="0"/>
            </a:endParaRPr>
          </a:p>
        </p:txBody>
      </p:sp>
      <p:pic>
        <p:nvPicPr>
          <p:cNvPr id="2050" name="Picture 2"/>
          <p:cNvPicPr>
            <a:picLocks noChangeAspect="1" noChangeArrowheads="1"/>
          </p:cNvPicPr>
          <p:nvPr/>
        </p:nvPicPr>
        <p:blipFill>
          <a:blip r:embed="rId3" cstate="print"/>
          <a:stretch>
            <a:fillRect/>
          </a:stretch>
        </p:blipFill>
        <p:spPr bwMode="auto">
          <a:xfrm>
            <a:off x="5538772" y="1184775"/>
            <a:ext cx="3197723" cy="1982587"/>
          </a:xfrm>
          <a:prstGeom prst="rect">
            <a:avLst/>
          </a:prstGeom>
          <a:noFill/>
          <a:ln w="9525">
            <a:noFill/>
            <a:miter lim="800000"/>
            <a:headEnd/>
            <a:tailEnd/>
          </a:ln>
        </p:spPr>
      </p:pic>
      <p:sp>
        <p:nvSpPr>
          <p:cNvPr id="8" name="Text Placeholder 17"/>
          <p:cNvSpPr txBox="1">
            <a:spLocks/>
          </p:cNvSpPr>
          <p:nvPr/>
        </p:nvSpPr>
        <p:spPr bwMode="auto">
          <a:xfrm>
            <a:off x="685799" y="1266825"/>
            <a:ext cx="4707837" cy="178117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600"/>
              </a:spcBef>
              <a:spcAft>
                <a:spcPts val="600"/>
              </a:spcAft>
              <a:buClr>
                <a:srgbClr val="00B0F0"/>
              </a:buClr>
              <a:buSzPct val="120000"/>
            </a:pPr>
            <a:r>
              <a:rPr lang="en-US" sz="1800" dirty="0" smtClean="0">
                <a:solidFill>
                  <a:srgbClr val="333333"/>
                </a:solidFill>
                <a:latin typeface="Franklin Gothic Book"/>
                <a:cs typeface="Franklin Gothic Book"/>
              </a:rPr>
              <a:t>Over 6,500 ships are tracked with Fleet Management. Improved voyage management, cost savings and ETA adjustments are just a few of the commercial advantages enjoyed by users of our web-based software.</a:t>
            </a:r>
            <a:endParaRPr kumimoji="0" lang="en-US" sz="18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p:txBody>
      </p:sp>
      <p:sp>
        <p:nvSpPr>
          <p:cNvPr id="9" name="Text Placeholder 17"/>
          <p:cNvSpPr txBox="1">
            <a:spLocks/>
          </p:cNvSpPr>
          <p:nvPr/>
        </p:nvSpPr>
        <p:spPr bwMode="auto">
          <a:xfrm>
            <a:off x="5393637" y="3312710"/>
            <a:ext cx="3561520" cy="3285297"/>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lnSpc>
                <a:spcPct val="150000"/>
              </a:lnSpc>
              <a:spcBef>
                <a:spcPct val="20000"/>
              </a:spcBef>
              <a:buClr>
                <a:srgbClr val="00B0F0"/>
              </a:buClr>
              <a:buSzPct val="120000"/>
              <a:buFont typeface="Arial" pitchFamily="34" charset="0"/>
              <a:buChar char="•"/>
            </a:pPr>
            <a:r>
              <a:rPr lang="en-US" sz="1400" dirty="0" smtClean="0">
                <a:solidFill>
                  <a:srgbClr val="333333"/>
                </a:solidFill>
                <a:latin typeface="Franklin Gothic Book"/>
                <a:cs typeface="Franklin Gothic Book"/>
              </a:rPr>
              <a:t>  Polling – position report on demand</a:t>
            </a:r>
            <a:endParaRPr kumimoji="0" lang="en-US" sz="14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a:p>
            <a:pPr lvl="0" defTabSz="914400">
              <a:lnSpc>
                <a:spcPct val="150000"/>
              </a:lnSpc>
              <a:spcBef>
                <a:spcPct val="20000"/>
              </a:spcBef>
              <a:buClr>
                <a:srgbClr val="00B0F0"/>
              </a:buClr>
              <a:buSzPct val="120000"/>
              <a:buFont typeface="Arial" pitchFamily="34" charset="0"/>
              <a:buChar char="•"/>
            </a:pPr>
            <a:r>
              <a:rPr lang="en-US" sz="1400" dirty="0" smtClean="0">
                <a:solidFill>
                  <a:srgbClr val="333333"/>
                </a:solidFill>
                <a:latin typeface="Franklin Gothic Book"/>
                <a:cs typeface="Franklin Gothic Book"/>
              </a:rPr>
              <a:t>  Manage access to data with secure logins  </a:t>
            </a:r>
          </a:p>
          <a:p>
            <a:pPr lvl="0" defTabSz="914400">
              <a:spcBef>
                <a:spcPts val="0"/>
              </a:spcBef>
              <a:buClr>
                <a:srgbClr val="00B0F0"/>
              </a:buClr>
              <a:buSzPct val="120000"/>
            </a:pPr>
            <a:r>
              <a:rPr lang="en-US" sz="1400" dirty="0" smtClean="0">
                <a:solidFill>
                  <a:srgbClr val="333333"/>
                </a:solidFill>
                <a:latin typeface="Franklin Gothic Book"/>
                <a:cs typeface="Franklin Gothic Book"/>
              </a:rPr>
              <a:t>    that limit access to </a:t>
            </a:r>
            <a:r>
              <a:rPr lang="en-US" sz="1400" dirty="0" err="1" smtClean="0">
                <a:solidFill>
                  <a:srgbClr val="333333"/>
                </a:solidFill>
                <a:latin typeface="Franklin Gothic Book"/>
                <a:cs typeface="Franklin Gothic Book"/>
              </a:rPr>
              <a:t>authorised</a:t>
            </a:r>
            <a:r>
              <a:rPr lang="en-US" sz="1400" dirty="0" smtClean="0">
                <a:solidFill>
                  <a:srgbClr val="333333"/>
                </a:solidFill>
                <a:latin typeface="Franklin Gothic Book"/>
                <a:cs typeface="Franklin Gothic Book"/>
              </a:rPr>
              <a:t> parties</a:t>
            </a:r>
          </a:p>
          <a:p>
            <a:pPr lvl="0" defTabSz="914400">
              <a:lnSpc>
                <a:spcPct val="150000"/>
              </a:lnSpc>
              <a:spcBef>
                <a:spcPct val="20000"/>
              </a:spcBef>
              <a:buClr>
                <a:srgbClr val="00B0F0"/>
              </a:buClr>
              <a:buSzPct val="120000"/>
              <a:buFont typeface="Arial" pitchFamily="34" charset="0"/>
              <a:buChar char="•"/>
            </a:pPr>
            <a:r>
              <a:rPr lang="en-US" sz="1400" dirty="0" smtClean="0">
                <a:solidFill>
                  <a:srgbClr val="333333"/>
                </a:solidFill>
                <a:latin typeface="Franklin Gothic Book"/>
                <a:cs typeface="Franklin Gothic Book"/>
              </a:rPr>
              <a:t>  Position reports sent to email and SMS – for  </a:t>
            </a:r>
          </a:p>
          <a:p>
            <a:pPr lvl="0" defTabSz="914400">
              <a:spcBef>
                <a:spcPts val="0"/>
              </a:spcBef>
              <a:buClr>
                <a:srgbClr val="00B0F0"/>
              </a:buClr>
              <a:buSzPct val="120000"/>
            </a:pPr>
            <a:r>
              <a:rPr lang="en-US" sz="1400" dirty="0" smtClean="0">
                <a:solidFill>
                  <a:srgbClr val="333333"/>
                </a:solidFill>
                <a:latin typeface="Franklin Gothic Book"/>
                <a:cs typeface="Franklin Gothic Book"/>
              </a:rPr>
              <a:t>    out of office updates</a:t>
            </a:r>
          </a:p>
          <a:p>
            <a:pPr lvl="0" defTabSz="914400">
              <a:lnSpc>
                <a:spcPct val="150000"/>
              </a:lnSpc>
              <a:spcBef>
                <a:spcPct val="20000"/>
              </a:spcBef>
              <a:buClr>
                <a:srgbClr val="00B0F0"/>
              </a:buClr>
              <a:buSzPct val="120000"/>
              <a:buFont typeface="Arial" pitchFamily="34" charset="0"/>
              <a:buChar char="•"/>
            </a:pPr>
            <a:r>
              <a:rPr lang="en-US" sz="1400" dirty="0" smtClean="0">
                <a:solidFill>
                  <a:srgbClr val="333333"/>
                </a:solidFill>
                <a:latin typeface="Franklin Gothic Book"/>
                <a:cs typeface="Franklin Gothic Book"/>
              </a:rPr>
              <a:t>  AMVER reporting option</a:t>
            </a:r>
            <a:endParaRPr kumimoji="0" lang="en-US" sz="14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p:txBody>
      </p:sp>
    </p:spTree>
  </p:cSld>
  <p:clrMapOvr>
    <a:masterClrMapping/>
  </p:clrMapOvr>
  <p:transition spd="slow" advTm="1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508556"/>
            <a:ext cx="2133600" cy="365125"/>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1000" b="0" i="0" u="none" strike="noStrike" kern="1200" cap="none" spc="0" normalizeH="0" baseline="0" noProof="0" smtClean="0">
                <a:ln>
                  <a:noFill/>
                </a:ln>
                <a:solidFill>
                  <a:schemeClr val="bg1">
                    <a:lumMod val="85000"/>
                  </a:schemeClr>
                </a:solidFill>
                <a:effectLst/>
                <a:uLnTx/>
                <a:uFillTx/>
                <a:latin typeface="Franklin Gothic Book"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smtClean="0">
              <a:ln>
                <a:noFill/>
              </a:ln>
              <a:solidFill>
                <a:schemeClr val="bg1">
                  <a:lumMod val="85000"/>
                </a:schemeClr>
              </a:solidFill>
              <a:effectLst/>
              <a:uLnTx/>
              <a:uFillTx/>
              <a:latin typeface="Franklin Gothic Book" pitchFamily="34" charset="0"/>
              <a:ea typeface="ＭＳ Ｐゴシック"/>
              <a:cs typeface="ＭＳ Ｐゴシック"/>
            </a:endParaRPr>
          </a:p>
        </p:txBody>
      </p:sp>
      <p:sp>
        <p:nvSpPr>
          <p:cNvPr id="18" name="Text Placeholder 17"/>
          <p:cNvSpPr>
            <a:spLocks noGrp="1"/>
          </p:cNvSpPr>
          <p:nvPr>
            <p:ph type="body" idx="2"/>
          </p:nvPr>
        </p:nvSpPr>
        <p:spPr>
          <a:xfrm>
            <a:off x="457200" y="3371979"/>
            <a:ext cx="4622800" cy="3285297"/>
          </a:xfrm>
        </p:spPr>
        <p:txBody>
          <a:bodyPr/>
          <a:lstStyle/>
          <a:p>
            <a:pPr>
              <a:spcBef>
                <a:spcPts val="0"/>
              </a:spcBef>
              <a:buClr>
                <a:srgbClr val="00B0F0"/>
              </a:buClr>
              <a:buSzPct val="120000"/>
              <a:buFont typeface="Arial" pitchFamily="34" charset="0"/>
              <a:buChar char="•"/>
            </a:pPr>
            <a:r>
              <a:rPr lang="en-US" dirty="0" smtClean="0"/>
              <a:t>  Developed specifically for tug and barge operators,     </a:t>
            </a:r>
          </a:p>
          <a:p>
            <a:pPr>
              <a:spcBef>
                <a:spcPts val="0"/>
              </a:spcBef>
              <a:buClr>
                <a:srgbClr val="00B0F0"/>
              </a:buClr>
              <a:buSzPct val="120000"/>
            </a:pPr>
            <a:r>
              <a:rPr lang="en-US" dirty="0" smtClean="0"/>
              <a:t>    offshore support and oil exploration companies and </a:t>
            </a:r>
          </a:p>
          <a:p>
            <a:pPr>
              <a:spcBef>
                <a:spcPts val="0"/>
              </a:spcBef>
              <a:buClr>
                <a:srgbClr val="00B0F0"/>
              </a:buClr>
              <a:buSzPct val="120000"/>
            </a:pPr>
            <a:r>
              <a:rPr lang="en-US" dirty="0" smtClean="0"/>
              <a:t>    coastal fleet operators</a:t>
            </a:r>
          </a:p>
          <a:p>
            <a:pPr>
              <a:lnSpc>
                <a:spcPct val="150000"/>
              </a:lnSpc>
              <a:buClr>
                <a:srgbClr val="00B0F0"/>
              </a:buClr>
              <a:buSzPct val="120000"/>
              <a:buFont typeface="Arial" pitchFamily="34" charset="0"/>
              <a:buChar char="•"/>
            </a:pPr>
            <a:r>
              <a:rPr lang="en-US" dirty="0" smtClean="0"/>
              <a:t>  Over 1,500 tugs, barges and rigs are monitored by Pole  </a:t>
            </a:r>
          </a:p>
          <a:p>
            <a:pPr>
              <a:spcBef>
                <a:spcPts val="0"/>
              </a:spcBef>
              <a:buClr>
                <a:srgbClr val="00B0F0"/>
              </a:buClr>
              <a:buSzPct val="120000"/>
            </a:pPr>
            <a:r>
              <a:rPr lang="en-US" dirty="0" smtClean="0"/>
              <a:t>    Star with the Marine Asset Tracker product range</a:t>
            </a:r>
          </a:p>
          <a:p>
            <a:pPr>
              <a:lnSpc>
                <a:spcPct val="150000"/>
              </a:lnSpc>
              <a:buClr>
                <a:srgbClr val="00B0F0"/>
              </a:buClr>
              <a:buSzPct val="120000"/>
              <a:buFont typeface="Arial" pitchFamily="34" charset="0"/>
              <a:buChar char="•"/>
            </a:pPr>
            <a:r>
              <a:rPr lang="en-US" dirty="0" smtClean="0"/>
              <a:t>  Custom satellite/hardware/service plan options to meet  </a:t>
            </a:r>
          </a:p>
          <a:p>
            <a:pPr>
              <a:spcBef>
                <a:spcPts val="0"/>
              </a:spcBef>
              <a:buClr>
                <a:srgbClr val="00B0F0"/>
              </a:buClr>
              <a:buSzPct val="120000"/>
            </a:pPr>
            <a:r>
              <a:rPr lang="en-US" dirty="0" smtClean="0"/>
              <a:t>    the unique needs of each asset in the fleet</a:t>
            </a:r>
          </a:p>
          <a:p>
            <a:pPr>
              <a:lnSpc>
                <a:spcPct val="150000"/>
              </a:lnSpc>
              <a:buClr>
                <a:srgbClr val="00B0F0"/>
              </a:buClr>
              <a:buSzPct val="120000"/>
              <a:buFont typeface="Arial" pitchFamily="34" charset="0"/>
              <a:buChar char="•"/>
            </a:pPr>
            <a:endParaRPr lang="en-US" dirty="0" smtClean="0"/>
          </a:p>
        </p:txBody>
      </p:sp>
      <p:sp>
        <p:nvSpPr>
          <p:cNvPr id="16" name="Title 15"/>
          <p:cNvSpPr>
            <a:spLocks noGrp="1"/>
          </p:cNvSpPr>
          <p:nvPr>
            <p:ph type="title"/>
          </p:nvPr>
        </p:nvSpPr>
        <p:spPr/>
        <p:txBody>
          <a:bodyPr/>
          <a:lstStyle/>
          <a:p>
            <a:r>
              <a:rPr lang="en-GB" b="1" dirty="0" smtClean="0">
                <a:latin typeface="Franklin Gothic Medium" pitchFamily="34" charset="0"/>
              </a:rPr>
              <a:t>Marine Asset Tracker</a:t>
            </a:r>
            <a:endParaRPr lang="en-GB" b="1" dirty="0">
              <a:latin typeface="Franklin Gothic Medium" pitchFamily="34" charset="0"/>
            </a:endParaRPr>
          </a:p>
        </p:txBody>
      </p:sp>
      <p:sp>
        <p:nvSpPr>
          <p:cNvPr id="8" name="Text Placeholder 17"/>
          <p:cNvSpPr txBox="1">
            <a:spLocks/>
          </p:cNvSpPr>
          <p:nvPr/>
        </p:nvSpPr>
        <p:spPr bwMode="auto">
          <a:xfrm>
            <a:off x="685800" y="1266825"/>
            <a:ext cx="4707837" cy="1781175"/>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spcBef>
                <a:spcPts val="600"/>
              </a:spcBef>
              <a:spcAft>
                <a:spcPts val="600"/>
              </a:spcAft>
              <a:buClr>
                <a:srgbClr val="00B0F0"/>
              </a:buClr>
              <a:buSzPct val="120000"/>
            </a:pPr>
            <a:r>
              <a:rPr lang="en-US" sz="1800" dirty="0" smtClean="0">
                <a:solidFill>
                  <a:srgbClr val="333333"/>
                </a:solidFill>
                <a:latin typeface="Franklin Gothic Book"/>
                <a:cs typeface="Franklin Gothic Book"/>
              </a:rPr>
              <a:t>Marine Asset Tracker (MAT) 2.0 comprises reliable satellite tracking hardware linked to a powerful web-based service that provides an effective way of automatically tracking marine assets in </a:t>
            </a:r>
            <a:r>
              <a:rPr lang="en-US" sz="1800" dirty="0" err="1" smtClean="0">
                <a:solidFill>
                  <a:srgbClr val="333333"/>
                </a:solidFill>
                <a:latin typeface="Franklin Gothic Book"/>
                <a:cs typeface="Franklin Gothic Book"/>
              </a:rPr>
              <a:t>realtime</a:t>
            </a:r>
            <a:r>
              <a:rPr lang="en-US" sz="1800" dirty="0" smtClean="0">
                <a:solidFill>
                  <a:srgbClr val="333333"/>
                </a:solidFill>
                <a:latin typeface="Franklin Gothic Book"/>
                <a:cs typeface="Franklin Gothic Book"/>
              </a:rPr>
              <a:t>.</a:t>
            </a:r>
            <a:endParaRPr kumimoji="0" lang="en-US" sz="18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p:txBody>
      </p:sp>
      <p:sp>
        <p:nvSpPr>
          <p:cNvPr id="9" name="Text Placeholder 17"/>
          <p:cNvSpPr txBox="1">
            <a:spLocks/>
          </p:cNvSpPr>
          <p:nvPr/>
        </p:nvSpPr>
        <p:spPr bwMode="auto">
          <a:xfrm>
            <a:off x="5393637" y="3312710"/>
            <a:ext cx="3561520" cy="3285297"/>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lvl="0" defTabSz="914400">
              <a:lnSpc>
                <a:spcPct val="150000"/>
              </a:lnSpc>
              <a:spcBef>
                <a:spcPct val="20000"/>
              </a:spcBef>
              <a:buClr>
                <a:srgbClr val="00B0F0"/>
              </a:buClr>
              <a:buSzPct val="120000"/>
              <a:buFont typeface="Arial" pitchFamily="34" charset="0"/>
              <a:buChar char="•"/>
            </a:pPr>
            <a:r>
              <a:rPr lang="en-US" sz="1400" dirty="0" smtClean="0">
                <a:solidFill>
                  <a:srgbClr val="333333"/>
                </a:solidFill>
                <a:latin typeface="Franklin Gothic Book"/>
                <a:cs typeface="Franklin Gothic Book"/>
              </a:rPr>
              <a:t>  Weather overlays and key industry zones</a:t>
            </a:r>
          </a:p>
          <a:p>
            <a:pPr lvl="0" defTabSz="914400">
              <a:lnSpc>
                <a:spcPct val="150000"/>
              </a:lnSpc>
              <a:spcBef>
                <a:spcPct val="20000"/>
              </a:spcBef>
              <a:buClr>
                <a:srgbClr val="00B0F0"/>
              </a:buClr>
              <a:buSzPct val="120000"/>
              <a:buFont typeface="Arial" pitchFamily="34" charset="0"/>
              <a:buChar char="•"/>
            </a:pPr>
            <a:r>
              <a:rPr lang="en-US" sz="1400" dirty="0" smtClean="0">
                <a:solidFill>
                  <a:srgbClr val="333333"/>
                </a:solidFill>
                <a:latin typeface="Franklin Gothic Book"/>
                <a:cs typeface="Franklin Gothic Book"/>
              </a:rPr>
              <a:t>  </a:t>
            </a:r>
            <a:r>
              <a:rPr lang="en-GB" sz="1400" dirty="0" smtClean="0">
                <a:solidFill>
                  <a:srgbClr val="333333"/>
                </a:solidFill>
                <a:latin typeface="Franklin Gothic Book"/>
                <a:cs typeface="Franklin Gothic Book"/>
              </a:rPr>
              <a:t>HDtrack - Intelligent </a:t>
            </a:r>
            <a:r>
              <a:rPr lang="en-GB" sz="1400" dirty="0" err="1" smtClean="0">
                <a:solidFill>
                  <a:srgbClr val="333333"/>
                </a:solidFill>
                <a:latin typeface="Franklin Gothic Book"/>
                <a:cs typeface="Franklin Gothic Book"/>
              </a:rPr>
              <a:t>realtime</a:t>
            </a:r>
            <a:r>
              <a:rPr lang="en-GB" sz="1400" dirty="0" smtClean="0">
                <a:solidFill>
                  <a:srgbClr val="333333"/>
                </a:solidFill>
                <a:latin typeface="Franklin Gothic Book"/>
                <a:cs typeface="Franklin Gothic Book"/>
              </a:rPr>
              <a:t> reporting</a:t>
            </a:r>
            <a:endParaRPr lang="en-US" sz="1400" dirty="0" smtClean="0">
              <a:solidFill>
                <a:srgbClr val="333333"/>
              </a:solidFill>
              <a:latin typeface="Franklin Gothic Book"/>
              <a:cs typeface="Franklin Gothic Book"/>
            </a:endParaRPr>
          </a:p>
          <a:p>
            <a:pPr lvl="0" defTabSz="914400">
              <a:spcBef>
                <a:spcPts val="0"/>
              </a:spcBef>
              <a:buClr>
                <a:srgbClr val="00B0F0"/>
              </a:buClr>
              <a:buSzPct val="120000"/>
            </a:pPr>
            <a:r>
              <a:rPr lang="en-US" sz="1400" dirty="0" smtClean="0">
                <a:solidFill>
                  <a:srgbClr val="333333"/>
                </a:solidFill>
                <a:latin typeface="Franklin Gothic Book"/>
                <a:cs typeface="Franklin Gothic Book"/>
              </a:rPr>
              <a:t>    </a:t>
            </a:r>
            <a:r>
              <a:rPr lang="en-GB" sz="1400" dirty="0" smtClean="0">
                <a:solidFill>
                  <a:srgbClr val="333333"/>
                </a:solidFill>
                <a:latin typeface="Franklin Gothic Book"/>
                <a:cs typeface="Franklin Gothic Book"/>
              </a:rPr>
              <a:t>(exclusive to MAT-IDP690)</a:t>
            </a:r>
            <a:endParaRPr lang="en-US" sz="1400" dirty="0" smtClean="0">
              <a:solidFill>
                <a:srgbClr val="333333"/>
              </a:solidFill>
              <a:latin typeface="Franklin Gothic Book"/>
              <a:cs typeface="Franklin Gothic Book"/>
            </a:endParaRPr>
          </a:p>
          <a:p>
            <a:pPr>
              <a:lnSpc>
                <a:spcPct val="150000"/>
              </a:lnSpc>
              <a:buClr>
                <a:srgbClr val="00B0F0"/>
              </a:buClr>
              <a:buSzPct val="120000"/>
              <a:buFont typeface="Arial" pitchFamily="34" charset="0"/>
              <a:buChar char="•"/>
            </a:pPr>
            <a:r>
              <a:rPr lang="en-US" sz="1400" dirty="0" smtClean="0">
                <a:solidFill>
                  <a:srgbClr val="333333"/>
                </a:solidFill>
                <a:latin typeface="Franklin Gothic Book"/>
                <a:cs typeface="Franklin Gothic Book"/>
              </a:rPr>
              <a:t>  Restrict access and monitor usage with</a:t>
            </a:r>
          </a:p>
          <a:p>
            <a:pPr>
              <a:spcBef>
                <a:spcPts val="0"/>
              </a:spcBef>
              <a:buClr>
                <a:srgbClr val="00B0F0"/>
              </a:buClr>
              <a:buSzPct val="120000"/>
            </a:pPr>
            <a:r>
              <a:rPr lang="en-US" sz="1400" dirty="0" smtClean="0">
                <a:solidFill>
                  <a:srgbClr val="333333"/>
                </a:solidFill>
                <a:latin typeface="Franklin Gothic Book"/>
                <a:cs typeface="Franklin Gothic Book"/>
              </a:rPr>
              <a:t>    advanced user management tools &amp; logs</a:t>
            </a:r>
          </a:p>
          <a:p>
            <a:pPr lvl="0" defTabSz="914400">
              <a:lnSpc>
                <a:spcPct val="150000"/>
              </a:lnSpc>
              <a:spcBef>
                <a:spcPct val="20000"/>
              </a:spcBef>
              <a:buClr>
                <a:srgbClr val="00B0F0"/>
              </a:buClr>
              <a:buSzPct val="120000"/>
              <a:buFont typeface="Arial" pitchFamily="34" charset="0"/>
              <a:buChar char="•"/>
            </a:pPr>
            <a:endParaRPr kumimoji="0" lang="en-US" sz="1400" b="0" i="0" u="none" strike="noStrike" kern="1200" cap="none" spc="0" normalizeH="0" baseline="0" noProof="0" dirty="0" smtClean="0">
              <a:ln>
                <a:noFill/>
              </a:ln>
              <a:solidFill>
                <a:srgbClr val="333333"/>
              </a:solidFill>
              <a:effectLst/>
              <a:uLnTx/>
              <a:uFillTx/>
              <a:latin typeface="Franklin Gothic Book"/>
              <a:ea typeface="ＭＳ Ｐゴシック" charset="-128"/>
              <a:cs typeface="Franklin Gothic Book"/>
            </a:endParaRPr>
          </a:p>
        </p:txBody>
      </p:sp>
      <p:pic>
        <p:nvPicPr>
          <p:cNvPr id="13" name="Picture 12" descr="MAT.png"/>
          <p:cNvPicPr>
            <a:picLocks noChangeAspect="1"/>
          </p:cNvPicPr>
          <p:nvPr/>
        </p:nvPicPr>
        <p:blipFill>
          <a:blip r:embed="rId3" cstate="print"/>
          <a:stretch>
            <a:fillRect/>
          </a:stretch>
        </p:blipFill>
        <p:spPr>
          <a:xfrm>
            <a:off x="5536088" y="1182756"/>
            <a:ext cx="3200407" cy="1984252"/>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2fb365c5c66cd7f7e2327bb7f5e967b3cb23b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2 PS PowerPoint presentatio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bwMode="auto">
        <a:noFill/>
        <a:ln w="9525">
          <a:noFill/>
          <a:miter lim="800000"/>
          <a:headEnd/>
          <a:tailEnd/>
        </a:ln>
      </a:spPr>
      <a:bodyPr/>
      <a:lstStyle>
        <a:defPPr marL="342900" indent="-342900" eaLnBrk="0" hangingPunct="0">
          <a:spcBef>
            <a:spcPct val="20000"/>
          </a:spcBef>
          <a:buFont typeface="Arial" charset="0"/>
          <a:buChar char="•"/>
          <a:defRPr sz="2000" dirty="0">
            <a:solidFill>
              <a:srgbClr val="1E7099"/>
            </a:solidFill>
            <a:cs typeface="MS PGothic"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2012 PS PowerPoint presentation template</Template>
  <TotalTime>2600</TotalTime>
  <Words>2286</Words>
  <Application>Microsoft Office PowerPoint</Application>
  <PresentationFormat>On-screen Show (4:3)</PresentationFormat>
  <Paragraphs>441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2012 PS PowerPoint presentation template</vt:lpstr>
      <vt:lpstr>Company Overview</vt:lpstr>
      <vt:lpstr>Overview</vt:lpstr>
      <vt:lpstr>Slide 3</vt:lpstr>
      <vt:lpstr>Products</vt:lpstr>
      <vt:lpstr>Highlights</vt:lpstr>
      <vt:lpstr>Brands</vt:lpstr>
      <vt:lpstr>Commercial Shipping</vt:lpstr>
      <vt:lpstr>Fleet Management</vt:lpstr>
      <vt:lpstr>Marine Asset Tracker</vt:lpstr>
      <vt:lpstr>Ship Security Alert Systems (SSAS)</vt:lpstr>
      <vt:lpstr>Ship Security Reporting System (SSRS) </vt:lpstr>
      <vt:lpstr>LRIT Conformance Testing</vt:lpstr>
      <vt:lpstr>Commercial Customers</vt:lpstr>
      <vt:lpstr>Government</vt:lpstr>
      <vt:lpstr>Long-Range Identification &amp; Tracking</vt:lpstr>
      <vt:lpstr>Data Centre/ASP Services</vt:lpstr>
      <vt:lpstr>Case Study: Panama Maritime Authority LRIT</vt:lpstr>
      <vt:lpstr>Government Customers</vt:lpstr>
      <vt:lpstr>Fisheries Solutions</vt:lpstr>
      <vt:lpstr>The Complete Range of Fisheries Solutions</vt:lpstr>
      <vt:lpstr>Pole Star Fisheries Solutions – from Ocean to Dinner Plate</vt:lpstr>
      <vt:lpstr>Overview of the Fisheries Monitoring Center </vt:lpstr>
      <vt:lpstr>Customisable Electronic Forms</vt:lpstr>
      <vt:lpstr>Slide 24</vt:lpstr>
      <vt:lpstr>Support</vt:lpstr>
      <vt:lpstr>Global Distributor Network</vt:lpstr>
      <vt:lpstr>Customer Support &amp; Training</vt:lpstr>
      <vt:lpstr>Technical Support</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PB</dc:creator>
  <cp:lastModifiedBy>chris.bryant</cp:lastModifiedBy>
  <cp:revision>473</cp:revision>
  <dcterms:created xsi:type="dcterms:W3CDTF">2012-01-11T19:11:03Z</dcterms:created>
  <dcterms:modified xsi:type="dcterms:W3CDTF">2013-04-18T17:41:25Z</dcterms:modified>
</cp:coreProperties>
</file>