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1" r:id="rId1"/>
  </p:sldMasterIdLst>
  <p:notesMasterIdLst>
    <p:notesMasterId r:id="rId38"/>
  </p:notesMasterIdLst>
  <p:handoutMasterIdLst>
    <p:handoutMasterId r:id="rId39"/>
  </p:handoutMasterIdLst>
  <p:sldIdLst>
    <p:sldId id="256" r:id="rId2"/>
    <p:sldId id="295" r:id="rId3"/>
    <p:sldId id="294" r:id="rId4"/>
    <p:sldId id="296" r:id="rId5"/>
    <p:sldId id="297" r:id="rId6"/>
    <p:sldId id="298" r:id="rId7"/>
    <p:sldId id="302" r:id="rId8"/>
    <p:sldId id="303" r:id="rId9"/>
    <p:sldId id="299" r:id="rId10"/>
    <p:sldId id="304" r:id="rId11"/>
    <p:sldId id="305" r:id="rId12"/>
    <p:sldId id="300" r:id="rId13"/>
    <p:sldId id="306" r:id="rId14"/>
    <p:sldId id="307" r:id="rId15"/>
    <p:sldId id="308" r:id="rId16"/>
    <p:sldId id="317" r:id="rId17"/>
    <p:sldId id="310" r:id="rId18"/>
    <p:sldId id="311" r:id="rId19"/>
    <p:sldId id="312" r:id="rId20"/>
    <p:sldId id="313" r:id="rId21"/>
    <p:sldId id="314" r:id="rId22"/>
    <p:sldId id="315" r:id="rId23"/>
    <p:sldId id="316" r:id="rId24"/>
    <p:sldId id="309" r:id="rId25"/>
    <p:sldId id="318" r:id="rId26"/>
    <p:sldId id="319" r:id="rId27"/>
    <p:sldId id="320" r:id="rId28"/>
    <p:sldId id="321" r:id="rId29"/>
    <p:sldId id="322" r:id="rId30"/>
    <p:sldId id="323" r:id="rId31"/>
    <p:sldId id="324" r:id="rId32"/>
    <p:sldId id="325" r:id="rId33"/>
    <p:sldId id="326" r:id="rId34"/>
    <p:sldId id="327" r:id="rId35"/>
    <p:sldId id="328" r:id="rId36"/>
    <p:sldId id="301" r:id="rId37"/>
  </p:sldIdLst>
  <p:sldSz cx="9144000" cy="6858000" type="screen4x3"/>
  <p:notesSz cx="6858000" cy="9144000"/>
  <p:custDataLst>
    <p:tags r:id="rId40"/>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3416"/>
    <a:srgbClr val="67481F"/>
    <a:srgbClr val="0B5391"/>
    <a:srgbClr val="003E91"/>
    <a:srgbClr val="55BCDA"/>
    <a:srgbClr val="04617B"/>
    <a:srgbClr val="85C5FF"/>
    <a:srgbClr val="1E7099"/>
    <a:srgbClr val="008ABC"/>
    <a:srgbClr val="0088FF"/>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2" d="100"/>
          <a:sy n="102" d="100"/>
        </p:scale>
        <p:origin x="-102" y="-5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01A2F60C-32DB-4C3D-969E-3E8ABC47C374}" type="datetime1">
              <a:rPr lang="en-US"/>
              <a:pPr>
                <a:defRPr/>
              </a:pPr>
              <a:t>12/13/2012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82FE681B-3CB3-436C-9028-3F3682AE47DE}"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395369A8-B3C5-466A-9119-37B364B6679C}" type="datetime1">
              <a:rPr lang="en-US"/>
              <a:pPr>
                <a:defRPr/>
              </a:pPr>
              <a:t>12/13/2012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99ADBD9B-DFE7-4EB8-99D5-B01BFD22BF88}"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d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d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d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d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d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Ref idx="1002">
        <a:schemeClr val="bg2"/>
      </p:bgRef>
    </p:bg>
    <p:spTree>
      <p:nvGrpSpPr>
        <p:cNvPr id="1" name=""/>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7300"/>
            <a:ext cx="8229600" cy="4777740"/>
          </a:xfrm>
        </p:spPr>
        <p:txBody>
          <a:bodyPr/>
          <a:lstStyle>
            <a:lvl1pPr eaLnBrk="1" latinLnBrk="0" hangingPunct="1">
              <a:buClr>
                <a:srgbClr val="24739E"/>
              </a:buClr>
              <a:buFont typeface="Wingdings" charset="2"/>
              <a:buChar char=""/>
              <a:defRPr>
                <a:latin typeface="Franklin Gothic Book"/>
                <a:cs typeface="Franklin Gothic Book"/>
              </a:defRPr>
            </a:lvl1pPr>
            <a:lvl2pPr eaLnBrk="1" latinLnBrk="0" hangingPunct="1">
              <a:buClr>
                <a:srgbClr val="24739E"/>
              </a:buClr>
              <a:buSzPct val="110000"/>
              <a:defRPr sz="2000"/>
            </a:lvl2pPr>
            <a:lvl3pPr eaLnBrk="1" latinLnBrk="0" hangingPunct="1">
              <a:defRPr sz="2000"/>
            </a:lvl3pPr>
            <a:lvl4pPr eaLnBrk="1" latinLnBrk="0" hangingPunct="1">
              <a:buClr>
                <a:srgbClr val="008ABC"/>
              </a:buClr>
              <a:buFont typeface="Arial" pitchFamily="34" charset="0"/>
              <a:buChar char="•"/>
              <a:defRPr sz="1800"/>
            </a:lvl4pPr>
            <a:lvl5pPr eaLnBrk="1" latinLnBrk="0" hangingPunct="1">
              <a:buClr>
                <a:srgbClr val="008ABC"/>
              </a:buClr>
              <a:buFont typeface="Arial" pitchFamily="34" charset="0"/>
              <a:buChar cha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Placeholder 8"/>
          <p:cNvSpPr>
            <a:spLocks noGrp="1"/>
          </p:cNvSpPr>
          <p:nvPr>
            <p:ph type="title"/>
          </p:nvPr>
        </p:nvSpPr>
        <p:spPr>
          <a:xfrm>
            <a:off x="457200" y="538480"/>
            <a:ext cx="8229600" cy="314960"/>
          </a:xfrm>
          <a:prstGeom prst="rect">
            <a:avLst/>
          </a:prstGeom>
        </p:spPr>
        <p:txBody>
          <a:bodyPr anchor="t" anchorCtr="0">
            <a:noAutofit/>
          </a:bodyPr>
          <a:lstStyle/>
          <a:p>
            <a:r>
              <a:rPr lang="en-US" dirty="0" smtClean="0"/>
              <a:t>Click to edit Master title style</a:t>
            </a:r>
            <a:endParaRPr lang="en-US" dirty="0"/>
          </a:p>
        </p:txBody>
      </p:sp>
      <p:sp>
        <p:nvSpPr>
          <p:cNvPr id="5" name="Slide Number Placeholder 5"/>
          <p:cNvSpPr>
            <a:spLocks noGrp="1"/>
          </p:cNvSpPr>
          <p:nvPr>
            <p:ph type="sldNum" sz="quarter" idx="10"/>
          </p:nvPr>
        </p:nvSpPr>
        <p:spPr/>
        <p:txBody>
          <a:bodyPr/>
          <a:lstStyle>
            <a:lvl1pPr>
              <a:defRPr smtClean="0"/>
            </a:lvl1pPr>
          </a:lstStyle>
          <a:p>
            <a:pPr>
              <a:defRPr/>
            </a:pPr>
            <a:fld id="{76C1C9C1-4720-4B4B-A5A2-9E027FB6209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57299"/>
            <a:ext cx="4038600" cy="4777741"/>
          </a:xfrm>
        </p:spPr>
        <p:txBody>
          <a:bodyPr/>
          <a:lstStyle>
            <a:lvl1pPr>
              <a:defRPr sz="2000"/>
            </a:lvl1pPr>
            <a:lvl2pPr>
              <a:defRPr sz="20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57299"/>
            <a:ext cx="4038600" cy="4777742"/>
          </a:xfrm>
        </p:spPr>
        <p:txBody>
          <a:bodyPr/>
          <a:lstStyle>
            <a:lvl1pPr>
              <a:defRPr sz="2000"/>
            </a:lvl1pPr>
            <a:lvl2pPr>
              <a:defRPr sz="20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457200" y="538480"/>
            <a:ext cx="8229600" cy="314960"/>
          </a:xfrm>
          <a:prstGeom prst="rect">
            <a:avLst/>
          </a:prstGeom>
        </p:spPr>
        <p:txBody>
          <a:bodyPr>
            <a:noAutofit/>
          </a:bodyPr>
          <a:lstStyle/>
          <a:p>
            <a:r>
              <a:rPr lang="en-US" smtClean="0"/>
              <a:t>Click to edit Master title style</a:t>
            </a:r>
            <a:endParaRPr lang="en-US" dirty="0"/>
          </a:p>
        </p:txBody>
      </p:sp>
      <p:sp>
        <p:nvSpPr>
          <p:cNvPr id="6" name="Slide Number Placeholder 5"/>
          <p:cNvSpPr>
            <a:spLocks noGrp="1"/>
          </p:cNvSpPr>
          <p:nvPr>
            <p:ph type="sldNum" sz="quarter" idx="10"/>
          </p:nvPr>
        </p:nvSpPr>
        <p:spPr/>
        <p:txBody>
          <a:bodyPr/>
          <a:lstStyle>
            <a:lvl1pPr>
              <a:defRPr smtClean="0"/>
            </a:lvl1pPr>
          </a:lstStyle>
          <a:p>
            <a:pPr>
              <a:defRPr/>
            </a:pPr>
            <a:fld id="{1DE97E83-D29F-4468-AF58-943921B5E863}" type="slidenum">
              <a:rPr lang="en-US"/>
              <a:pPr>
                <a:defRPr/>
              </a:pPr>
              <a:t>‹#›</a:t>
            </a:fld>
            <a:endParaRPr lang="en-US"/>
          </a:p>
        </p:txBody>
      </p:sp>
      <p:pic>
        <p:nvPicPr>
          <p:cNvPr id="10" name="Picture 9" descr="PoleStar-logo-2pantone.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92101" y="6305616"/>
            <a:ext cx="1344596" cy="44510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57299"/>
            <a:ext cx="4040188" cy="533401"/>
          </a:xfrm>
        </p:spPr>
        <p:txBody>
          <a:bodyPr lIns="45720" tIns="0" rIns="45720" bIns="0" anchor="t" anchorCtr="0">
            <a:noAutofit/>
          </a:bodyPr>
          <a:lstStyle>
            <a:lvl1pPr marL="0" indent="0">
              <a:buNone/>
              <a:defRPr sz="20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257298"/>
            <a:ext cx="4041775" cy="533402"/>
          </a:xfrm>
        </p:spPr>
        <p:txBody>
          <a:bodyPr lIns="45720" tIns="0" rIns="45720" bIns="0" anchor="t" anchorCtr="0"/>
          <a:lstStyle>
            <a:lvl1pPr marL="0" indent="0">
              <a:buNone/>
              <a:defRPr sz="20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962150"/>
            <a:ext cx="4040188" cy="4083050"/>
          </a:xfrm>
        </p:spPr>
        <p:txBody>
          <a:bodyPr tIns="0"/>
          <a:lstStyle>
            <a:lvl1pPr>
              <a:defRPr sz="1800"/>
            </a:lvl1pPr>
            <a:lvl2pPr>
              <a:defRPr sz="18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1962150"/>
            <a:ext cx="4041775" cy="4083050"/>
          </a:xfrm>
        </p:spPr>
        <p:txBody>
          <a:bodyPr tIns="0"/>
          <a:lstStyle>
            <a:lvl1pPr>
              <a:defRPr sz="1800"/>
            </a:lvl1pPr>
            <a:lvl2pPr>
              <a:defRPr sz="18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Placeholder 8"/>
          <p:cNvSpPr>
            <a:spLocks noGrp="1"/>
          </p:cNvSpPr>
          <p:nvPr>
            <p:ph type="title"/>
          </p:nvPr>
        </p:nvSpPr>
        <p:spPr>
          <a:xfrm>
            <a:off x="457200" y="538480"/>
            <a:ext cx="8229600" cy="314960"/>
          </a:xfrm>
          <a:prstGeom prst="rect">
            <a:avLst/>
          </a:prstGeom>
        </p:spPr>
        <p:txBody>
          <a:bodyPr>
            <a:noAutofit/>
          </a:bodyPr>
          <a:lstStyle>
            <a:lvl1pPr>
              <a:defRPr b="1"/>
            </a:lvl1pPr>
          </a:lstStyle>
          <a:p>
            <a:r>
              <a:rPr lang="en-US" smtClean="0"/>
              <a:t>Click to edit Master title style</a:t>
            </a:r>
            <a:endParaRPr lang="en-US" dirty="0"/>
          </a:p>
        </p:txBody>
      </p:sp>
      <p:sp>
        <p:nvSpPr>
          <p:cNvPr id="8" name="Slide Number Placeholder 5"/>
          <p:cNvSpPr>
            <a:spLocks noGrp="1"/>
          </p:cNvSpPr>
          <p:nvPr>
            <p:ph type="sldNum" sz="quarter" idx="10"/>
          </p:nvPr>
        </p:nvSpPr>
        <p:spPr/>
        <p:txBody>
          <a:bodyPr/>
          <a:lstStyle>
            <a:lvl1pPr>
              <a:defRPr smtClean="0"/>
            </a:lvl1pPr>
          </a:lstStyle>
          <a:p>
            <a:pPr>
              <a:defRPr/>
            </a:pPr>
            <a:fld id="{2E4C32F0-E4F6-4CAF-8EBC-15073BAF5284}" type="slidenum">
              <a:rPr lang="en-US"/>
              <a:pPr>
                <a:defRPr/>
              </a:pPr>
              <a:t>‹#›</a:t>
            </a:fld>
            <a:endParaRPr lang="en-US"/>
          </a:p>
        </p:txBody>
      </p:sp>
      <p:pic>
        <p:nvPicPr>
          <p:cNvPr id="12" name="Picture 11" descr="PoleStar-logo-2pantone.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92101" y="6305616"/>
            <a:ext cx="1344596" cy="44510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94380"/>
            <a:ext cx="8305800" cy="1143000"/>
          </a:xfrm>
          <a:prstGeom prst="rect">
            <a:avLst/>
          </a:prstGeom>
        </p:spPr>
        <p:txBody>
          <a:bodyPr anchor="ctr">
            <a:normAutofit/>
            <a:scene3d>
              <a:camera prst="orthographicFront"/>
              <a:lightRig rig="freezing" dir="t">
                <a:rot lat="0" lon="0" rev="5640000"/>
              </a:lightRig>
            </a:scene3d>
            <a:sp3d prstMaterial="flat">
              <a:contourClr>
                <a:schemeClr val="tx2"/>
              </a:contourClr>
            </a:sp3d>
          </a:bodyPr>
          <a:lstStyle>
            <a:lvl1pPr algn="r" rtl="0">
              <a:spcBef>
                <a:spcPct val="0"/>
              </a:spcBef>
              <a:buNone/>
              <a:defRPr sz="3600" b="1">
                <a:ln>
                  <a:noFill/>
                </a:ln>
                <a:solidFill>
                  <a:schemeClr val="tx2"/>
                </a:solidFill>
                <a:effectLst/>
                <a:latin typeface="Franklin Gothic Book"/>
                <a:ea typeface="+mj-ea"/>
                <a:cs typeface="Franklin Gothic Book"/>
              </a:defRPr>
            </a:lvl1pPr>
          </a:lstStyle>
          <a:p>
            <a:r>
              <a:rPr lang="en-US" smtClean="0"/>
              <a:t>Click to edit Master title style</a:t>
            </a:r>
            <a:endParaRPr lang="en-US" dirty="0"/>
          </a:p>
        </p:txBody>
      </p:sp>
      <p:pic>
        <p:nvPicPr>
          <p:cNvPr id="6" name="Picture 5" descr="PoleStar-logo-2pantone.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92101" y="6305616"/>
            <a:ext cx="1344596" cy="44510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85800" y="1266825"/>
            <a:ext cx="2743200" cy="4768215"/>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266825"/>
            <a:ext cx="5111750" cy="4768215"/>
          </a:xfrm>
        </p:spPr>
        <p:txBody>
          <a:bodyPr tIns="0"/>
          <a:lstStyle>
            <a:lvl1pPr>
              <a:defRPr sz="2000"/>
            </a:lvl1pPr>
            <a:lvl2pPr>
              <a:defRPr sz="20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0"/>
          </p:nvPr>
        </p:nvSpPr>
        <p:spPr/>
        <p:txBody>
          <a:bodyPr/>
          <a:lstStyle>
            <a:lvl1pPr>
              <a:defRPr smtClean="0"/>
            </a:lvl1pPr>
          </a:lstStyle>
          <a:p>
            <a:pPr>
              <a:defRPr/>
            </a:pPr>
            <a:fld id="{6D59DAA9-47FC-4D49-9EBB-8F6FD6308F7D}" type="slidenum">
              <a:rPr lang="en-US"/>
              <a:pPr>
                <a:defRPr/>
              </a:pPr>
              <a:t>‹#›</a:t>
            </a:fld>
            <a:endParaRPr lang="en-US"/>
          </a:p>
        </p:txBody>
      </p:sp>
      <p:sp>
        <p:nvSpPr>
          <p:cNvPr id="7" name="Title Placeholder 8"/>
          <p:cNvSpPr>
            <a:spLocks noGrp="1"/>
          </p:cNvSpPr>
          <p:nvPr>
            <p:ph type="title"/>
          </p:nvPr>
        </p:nvSpPr>
        <p:spPr>
          <a:xfrm>
            <a:off x="457200" y="538480"/>
            <a:ext cx="8229600" cy="314960"/>
          </a:xfrm>
          <a:prstGeom prst="rect">
            <a:avLst/>
          </a:prstGeom>
        </p:spPr>
        <p:txBody>
          <a:bodyPr anchor="t" anchorCtr="0">
            <a:noAutofit/>
          </a:bodyPr>
          <a:lstStyle/>
          <a:p>
            <a:r>
              <a:rPr lang="en-US" smtClean="0"/>
              <a:t>Click to edit Master title style</a:t>
            </a:r>
            <a:endParaRPr lang="en-US" dirty="0"/>
          </a:p>
        </p:txBody>
      </p:sp>
      <p:pic>
        <p:nvPicPr>
          <p:cNvPr id="10" name="Picture 9" descr="PoleStar-logo-2pantone.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92101" y="6305616"/>
            <a:ext cx="1344596" cy="44510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flipV="1">
            <a:off x="-9525" y="582771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6" name="Snip and Round Single Corner Rectangle 5"/>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ight Triangle 6"/>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dist="6350" dir="12899787" algn="tl" rotWithShape="0">
              <a:srgbClr val="808080">
                <a:alpha val="46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8" name="Freeform 7"/>
          <p:cNvSpPr>
            <a:spLocks/>
          </p:cNvSpPr>
          <p:nvPr/>
        </p:nvSpPr>
        <p:spPr bwMode="auto">
          <a:xfrm flipV="1">
            <a:off x="4392613" y="623093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2" name="Title 1"/>
          <p:cNvSpPr>
            <a:spLocks noGrp="1"/>
          </p:cNvSpPr>
          <p:nvPr>
            <p:ph type="title"/>
          </p:nvPr>
        </p:nvSpPr>
        <p:spPr>
          <a:xfrm>
            <a:off x="609600" y="1176996"/>
            <a:ext cx="2212848" cy="1582621"/>
          </a:xfrm>
          <a:prstGeom prst="rect">
            <a:avLst/>
          </a:prstGeom>
        </p:spPr>
        <p:txBody>
          <a:bodyPr lIns="45720" rIns="45720" bIns="45720"/>
          <a:lstStyle>
            <a:lvl1pPr algn="l">
              <a:buNone/>
              <a:defRPr sz="2000" b="1">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0" name="Slide Number Placeholder 5"/>
          <p:cNvSpPr>
            <a:spLocks noGrp="1"/>
          </p:cNvSpPr>
          <p:nvPr>
            <p:ph type="sldNum" sz="quarter" idx="10"/>
          </p:nvPr>
        </p:nvSpPr>
        <p:spPr/>
        <p:txBody>
          <a:bodyPr/>
          <a:lstStyle>
            <a:lvl1pPr>
              <a:defRPr smtClean="0"/>
            </a:lvl1pPr>
          </a:lstStyle>
          <a:p>
            <a:pPr>
              <a:defRPr/>
            </a:pPr>
            <a:fld id="{A6891F8D-A654-4B06-88F8-B46CD59C9179}" type="slidenum">
              <a:rPr lang="en-US"/>
              <a:pPr>
                <a:defRPr/>
              </a:pPr>
              <a:t>‹#›</a:t>
            </a:fld>
            <a:endParaRPr lang="en-US"/>
          </a:p>
        </p:txBody>
      </p:sp>
      <p:pic>
        <p:nvPicPr>
          <p:cNvPr id="13" name="Picture 12" descr="PoleStar-logo-2pantone.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92101" y="6305616"/>
            <a:ext cx="1344596" cy="44510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276349"/>
            <a:ext cx="8229600" cy="46774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8"/>
          <p:cNvSpPr>
            <a:spLocks noGrp="1"/>
          </p:cNvSpPr>
          <p:nvPr>
            <p:ph type="title"/>
          </p:nvPr>
        </p:nvSpPr>
        <p:spPr>
          <a:xfrm>
            <a:off x="457200" y="538480"/>
            <a:ext cx="8229600" cy="314960"/>
          </a:xfrm>
          <a:prstGeom prst="rect">
            <a:avLst/>
          </a:prstGeom>
        </p:spPr>
        <p:txBody>
          <a:bodyPr>
            <a:noAutofit/>
          </a:bodyPr>
          <a:lstStyle>
            <a:lvl1pPr>
              <a:defRPr b="1"/>
            </a:lvl1pPr>
          </a:lstStyle>
          <a:p>
            <a:r>
              <a:rPr lang="en-US" smtClean="0"/>
              <a:t>Click to edit Master title style</a:t>
            </a:r>
            <a:endParaRPr lang="en-US" dirty="0"/>
          </a:p>
        </p:txBody>
      </p:sp>
      <p:sp>
        <p:nvSpPr>
          <p:cNvPr id="5" name="Slide Number Placeholder 5"/>
          <p:cNvSpPr>
            <a:spLocks noGrp="1"/>
          </p:cNvSpPr>
          <p:nvPr>
            <p:ph type="sldNum" sz="quarter" idx="10"/>
          </p:nvPr>
        </p:nvSpPr>
        <p:spPr/>
        <p:txBody>
          <a:bodyPr/>
          <a:lstStyle>
            <a:lvl1pPr>
              <a:defRPr smtClean="0"/>
            </a:lvl1pPr>
          </a:lstStyle>
          <a:p>
            <a:pPr>
              <a:defRPr/>
            </a:pPr>
            <a:fld id="{A55FA513-9132-406D-B837-CE06D4107F7F}" type="slidenum">
              <a:rPr lang="en-US"/>
              <a:pPr>
                <a:defRPr/>
              </a:pPr>
              <a:t>‹#›</a:t>
            </a:fld>
            <a:endParaRPr lang="en-US"/>
          </a:p>
        </p:txBody>
      </p:sp>
      <p:pic>
        <p:nvPicPr>
          <p:cNvPr id="7" name="Picture 6" descr="PoleStar-logo-2pantone.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92101" y="6305616"/>
            <a:ext cx="1344596" cy="44510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8" name="Text Placeholder 29"/>
          <p:cNvSpPr>
            <a:spLocks noGrp="1"/>
          </p:cNvSpPr>
          <p:nvPr>
            <p:ph type="body" idx="1"/>
          </p:nvPr>
        </p:nvSpPr>
        <p:spPr bwMode="auto">
          <a:xfrm>
            <a:off x="457200" y="1257300"/>
            <a:ext cx="8229600" cy="4841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9" name="Title Placeholder 8"/>
          <p:cNvSpPr>
            <a:spLocks noGrp="1"/>
          </p:cNvSpPr>
          <p:nvPr>
            <p:ph type="title"/>
          </p:nvPr>
        </p:nvSpPr>
        <p:spPr bwMode="auto">
          <a:xfrm>
            <a:off x="457200" y="538163"/>
            <a:ext cx="8229600" cy="315912"/>
          </a:xfrm>
          <a:prstGeom prst="rect">
            <a:avLst/>
          </a:prstGeom>
          <a:noFill/>
          <a:ln w="9525">
            <a:noFill/>
            <a:miter lim="800000"/>
            <a:headEnd/>
            <a:tailEnd/>
          </a:ln>
        </p:spPr>
        <p:txBody>
          <a:bodyPr vert="horz" wrap="square" lIns="0" tIns="45720" rIns="0" bIns="0" numCol="1" anchor="t" anchorCtr="0" compatLnSpc="1">
            <a:prstTxWarp prst="textNoShape">
              <a:avLst/>
            </a:prstTxWarp>
          </a:bodyPr>
          <a:lstStyle/>
          <a:p>
            <a:pPr lvl="0"/>
            <a:r>
              <a:rPr lang="en-US" smtClean="0"/>
              <a:t>Click to edit Master title style</a:t>
            </a:r>
            <a:endParaRPr lang="en-US" dirty="0" smtClean="0"/>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333333"/>
                </a:solidFill>
                <a:latin typeface="Franklin Gothic Book" charset="0"/>
              </a:defRPr>
            </a:lvl1pPr>
          </a:lstStyle>
          <a:p>
            <a:pPr>
              <a:defRPr/>
            </a:pPr>
            <a:fld id="{33FB367F-5A05-409C-B6DA-3CD2C6B107DE}" type="slidenum">
              <a:rPr lang="en-US"/>
              <a:pPr>
                <a:defRPr/>
              </a:pPr>
              <a:t>‹#›</a:t>
            </a:fld>
            <a:endParaRPr lang="en-US"/>
          </a:p>
        </p:txBody>
      </p:sp>
      <p:pic>
        <p:nvPicPr>
          <p:cNvPr id="8" name="Picture 7" descr="Polestar_ppt_background.png"/>
          <p:cNvPicPr>
            <a:picLocks noChangeAspect="1"/>
          </p:cNvPicPr>
          <p:nvPr userDrawn="1"/>
        </p:nvPicPr>
        <p:blipFill>
          <a:blip r:embed="rId10"/>
          <a:stretch>
            <a:fillRect/>
          </a:stretch>
        </p:blipFill>
        <p:spPr>
          <a:xfrm>
            <a:off x="0" y="0"/>
            <a:ext cx="9143999" cy="6858000"/>
          </a:xfrm>
          <a:prstGeom prst="rect">
            <a:avLst/>
          </a:prstGeom>
        </p:spPr>
      </p:pic>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Lst>
  <p:hf hdr="0" ftr="0" dt="0"/>
  <p:txStyles>
    <p:titleStyle>
      <a:lvl1pPr algn="l" rtl="0" eaLnBrk="1" fontAlgn="base" hangingPunct="1">
        <a:spcBef>
          <a:spcPct val="0"/>
        </a:spcBef>
        <a:spcAft>
          <a:spcPct val="0"/>
        </a:spcAft>
        <a:defRPr sz="2400" kern="1200">
          <a:solidFill>
            <a:schemeClr val="tx2"/>
          </a:solidFill>
          <a:latin typeface="Franklin Gothic Book"/>
          <a:ea typeface="ＭＳ Ｐゴシック" charset="-128"/>
          <a:cs typeface="Franklin Gothic Book"/>
        </a:defRPr>
      </a:lvl1pPr>
      <a:lvl2pPr algn="l" rtl="0" eaLnBrk="1" fontAlgn="base" hangingPunct="1">
        <a:spcBef>
          <a:spcPct val="0"/>
        </a:spcBef>
        <a:spcAft>
          <a:spcPct val="0"/>
        </a:spcAft>
        <a:defRPr sz="2400">
          <a:solidFill>
            <a:schemeClr val="tx2"/>
          </a:solidFill>
          <a:latin typeface="Franklin Gothic Book" charset="0"/>
          <a:ea typeface="ＭＳ Ｐゴシック" charset="-128"/>
          <a:cs typeface="Franklin Gothic Book" charset="0"/>
        </a:defRPr>
      </a:lvl2pPr>
      <a:lvl3pPr algn="l" rtl="0" eaLnBrk="1" fontAlgn="base" hangingPunct="1">
        <a:spcBef>
          <a:spcPct val="0"/>
        </a:spcBef>
        <a:spcAft>
          <a:spcPct val="0"/>
        </a:spcAft>
        <a:defRPr sz="2400">
          <a:solidFill>
            <a:schemeClr val="tx2"/>
          </a:solidFill>
          <a:latin typeface="Franklin Gothic Book" charset="0"/>
          <a:ea typeface="ＭＳ Ｐゴシック" charset="-128"/>
          <a:cs typeface="Franklin Gothic Book" charset="0"/>
        </a:defRPr>
      </a:lvl3pPr>
      <a:lvl4pPr algn="l" rtl="0" eaLnBrk="1" fontAlgn="base" hangingPunct="1">
        <a:spcBef>
          <a:spcPct val="0"/>
        </a:spcBef>
        <a:spcAft>
          <a:spcPct val="0"/>
        </a:spcAft>
        <a:defRPr sz="2400">
          <a:solidFill>
            <a:schemeClr val="tx2"/>
          </a:solidFill>
          <a:latin typeface="Franklin Gothic Book" charset="0"/>
          <a:ea typeface="ＭＳ Ｐゴシック" charset="-128"/>
          <a:cs typeface="Franklin Gothic Book" charset="0"/>
        </a:defRPr>
      </a:lvl4pPr>
      <a:lvl5pPr algn="l" rtl="0" eaLnBrk="1" fontAlgn="base" hangingPunct="1">
        <a:spcBef>
          <a:spcPct val="0"/>
        </a:spcBef>
        <a:spcAft>
          <a:spcPct val="0"/>
        </a:spcAft>
        <a:defRPr sz="2400">
          <a:solidFill>
            <a:schemeClr val="tx2"/>
          </a:solidFill>
          <a:latin typeface="Franklin Gothic Book" charset="0"/>
          <a:ea typeface="ＭＳ Ｐゴシック" charset="-128"/>
          <a:cs typeface="Franklin Gothic Book" charset="0"/>
        </a:defRPr>
      </a:lvl5pPr>
      <a:lvl6pPr marL="457200" algn="l" rtl="0" eaLnBrk="1" fontAlgn="base" hangingPunct="1">
        <a:spcBef>
          <a:spcPct val="0"/>
        </a:spcBef>
        <a:spcAft>
          <a:spcPct val="0"/>
        </a:spcAft>
        <a:defRPr sz="2400" b="1">
          <a:solidFill>
            <a:schemeClr val="tx2"/>
          </a:solidFill>
          <a:latin typeface="Franklin Gothic Book" charset="0"/>
          <a:ea typeface="ＭＳ Ｐゴシック" charset="-128"/>
        </a:defRPr>
      </a:lvl6pPr>
      <a:lvl7pPr marL="914400" algn="l" rtl="0" eaLnBrk="1" fontAlgn="base" hangingPunct="1">
        <a:spcBef>
          <a:spcPct val="0"/>
        </a:spcBef>
        <a:spcAft>
          <a:spcPct val="0"/>
        </a:spcAft>
        <a:defRPr sz="2400" b="1">
          <a:solidFill>
            <a:schemeClr val="tx2"/>
          </a:solidFill>
          <a:latin typeface="Franklin Gothic Book" charset="0"/>
          <a:ea typeface="ＭＳ Ｐゴシック" charset="-128"/>
        </a:defRPr>
      </a:lvl7pPr>
      <a:lvl8pPr marL="1371600" algn="l" rtl="0" eaLnBrk="1" fontAlgn="base" hangingPunct="1">
        <a:spcBef>
          <a:spcPct val="0"/>
        </a:spcBef>
        <a:spcAft>
          <a:spcPct val="0"/>
        </a:spcAft>
        <a:defRPr sz="2400" b="1">
          <a:solidFill>
            <a:schemeClr val="tx2"/>
          </a:solidFill>
          <a:latin typeface="Franklin Gothic Book" charset="0"/>
          <a:ea typeface="ＭＳ Ｐゴシック" charset="-128"/>
        </a:defRPr>
      </a:lvl8pPr>
      <a:lvl9pPr marL="1828800" algn="l" rtl="0" eaLnBrk="1" fontAlgn="base" hangingPunct="1">
        <a:spcBef>
          <a:spcPct val="0"/>
        </a:spcBef>
        <a:spcAft>
          <a:spcPct val="0"/>
        </a:spcAft>
        <a:defRPr sz="2400" b="1">
          <a:solidFill>
            <a:schemeClr val="tx2"/>
          </a:solidFill>
          <a:latin typeface="Franklin Gothic Book" charset="0"/>
          <a:ea typeface="ＭＳ Ｐゴシック" charset="-128"/>
        </a:defRPr>
      </a:lvl9pPr>
    </p:titleStyle>
    <p:bodyStyle>
      <a:lvl1pPr marL="714375" indent="-352425" algn="l" rtl="0" eaLnBrk="1" fontAlgn="base" hangingPunct="1">
        <a:spcBef>
          <a:spcPct val="20000"/>
        </a:spcBef>
        <a:spcAft>
          <a:spcPct val="0"/>
        </a:spcAft>
        <a:buClr>
          <a:srgbClr val="24739E"/>
        </a:buClr>
        <a:buSzPct val="95000"/>
        <a:buFont typeface="Wingdings" charset="2"/>
        <a:buChar char=""/>
        <a:defRPr sz="2000" kern="1200">
          <a:solidFill>
            <a:srgbClr val="333333"/>
          </a:solidFill>
          <a:latin typeface="Franklin Gothic Book"/>
          <a:ea typeface="ＭＳ Ｐゴシック" charset="-128"/>
          <a:cs typeface="Franklin Gothic Book"/>
        </a:defRPr>
      </a:lvl1pPr>
      <a:lvl2pPr marL="990600" indent="-276225" algn="l" rtl="0" eaLnBrk="1" fontAlgn="base" hangingPunct="1">
        <a:spcBef>
          <a:spcPct val="20000"/>
        </a:spcBef>
        <a:spcAft>
          <a:spcPct val="0"/>
        </a:spcAft>
        <a:buClr>
          <a:schemeClr val="accent1"/>
        </a:buClr>
        <a:buSzPct val="110000"/>
        <a:buFont typeface="Lucida Grande" charset="0"/>
        <a:buChar char="•"/>
        <a:defRPr sz="2000" kern="1200">
          <a:solidFill>
            <a:srgbClr val="333333"/>
          </a:solidFill>
          <a:latin typeface="Franklin Gothic Book"/>
          <a:ea typeface="ＭＳ Ｐゴシック" charset="-128"/>
          <a:cs typeface="Franklin Gothic Book"/>
        </a:defRPr>
      </a:lvl2pPr>
      <a:lvl3pPr marL="1257300" indent="-266700" algn="l" rtl="0" eaLnBrk="1" fontAlgn="base" hangingPunct="1">
        <a:spcBef>
          <a:spcPct val="20000"/>
        </a:spcBef>
        <a:spcAft>
          <a:spcPct val="0"/>
        </a:spcAft>
        <a:buClr>
          <a:schemeClr val="accent2"/>
        </a:buClr>
        <a:buSzPct val="70000"/>
        <a:buFont typeface="Courier New" charset="0"/>
        <a:buChar char="o"/>
        <a:defRPr sz="2000" kern="1200">
          <a:solidFill>
            <a:srgbClr val="333333"/>
          </a:solidFill>
          <a:latin typeface="Franklin Gothic Book"/>
          <a:ea typeface="ＭＳ Ｐゴシック" charset="-128"/>
          <a:cs typeface="Franklin Gothic Book"/>
        </a:defRPr>
      </a:lvl3pPr>
      <a:lvl4pPr marL="1524000" indent="-266700" algn="l" rtl="0" eaLnBrk="1" fontAlgn="base" hangingPunct="1">
        <a:spcBef>
          <a:spcPct val="20000"/>
        </a:spcBef>
        <a:spcAft>
          <a:spcPct val="0"/>
        </a:spcAft>
        <a:buClr>
          <a:srgbClr val="008ABC"/>
        </a:buClr>
        <a:buSzPct val="90000"/>
        <a:buFont typeface="Arial" charset="0"/>
        <a:buChar char="•"/>
        <a:defRPr sz="1800" kern="1200">
          <a:solidFill>
            <a:srgbClr val="333333"/>
          </a:solidFill>
          <a:latin typeface="Franklin Gothic Book"/>
          <a:ea typeface="ＭＳ Ｐゴシック" charset="-128"/>
          <a:cs typeface="Franklin Gothic Book"/>
        </a:defRPr>
      </a:lvl4pPr>
      <a:lvl5pPr marL="1790700" indent="-266700" algn="l" rtl="0" eaLnBrk="1" fontAlgn="base" hangingPunct="1">
        <a:spcBef>
          <a:spcPct val="20000"/>
        </a:spcBef>
        <a:spcAft>
          <a:spcPct val="0"/>
        </a:spcAft>
        <a:buClr>
          <a:srgbClr val="008ABC"/>
        </a:buClr>
        <a:buSzPct val="70000"/>
        <a:buFont typeface="Arial" charset="0"/>
        <a:buChar char="•"/>
        <a:defRPr sz="1800" kern="1200">
          <a:solidFill>
            <a:srgbClr val="333333"/>
          </a:solidFill>
          <a:latin typeface="Franklin Gothic Book"/>
          <a:ea typeface="ＭＳ Ｐゴシック" charset="-128"/>
          <a:cs typeface="Franklin Gothic Book"/>
        </a:defRPr>
      </a:lvl5pPr>
      <a:lvl6pPr marL="1737360" indent="-210312" algn="l"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png"/><Relationship Id="rId7" Type="http://schemas.openxmlformats.org/officeDocument/2006/relationships/image" Target="../media/image22.wmf"/><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png"/>
          <p:cNvPicPr>
            <a:picLocks noChangeAspect="1"/>
          </p:cNvPicPr>
          <p:nvPr/>
        </p:nvPicPr>
        <p:blipFill>
          <a:blip r:embed="rId2"/>
          <a:stretch>
            <a:fillRect/>
          </a:stretch>
        </p:blipFill>
        <p:spPr>
          <a:xfrm>
            <a:off x="-2794" y="0"/>
            <a:ext cx="9143999" cy="6858000"/>
          </a:xfrm>
          <a:prstGeom prst="rect">
            <a:avLst/>
          </a:prstGeom>
        </p:spPr>
      </p:pic>
      <p:sp>
        <p:nvSpPr>
          <p:cNvPr id="2" name="Title 1"/>
          <p:cNvSpPr>
            <a:spLocks noGrp="1"/>
          </p:cNvSpPr>
          <p:nvPr>
            <p:ph type="ctrTitle" idx="4294967295"/>
          </p:nvPr>
        </p:nvSpPr>
        <p:spPr>
          <a:xfrm>
            <a:off x="2676525" y="2781300"/>
            <a:ext cx="5947029" cy="1688141"/>
          </a:xfrm>
        </p:spPr>
        <p:txBody>
          <a:bodyPr/>
          <a:lstStyle/>
          <a:p>
            <a:pPr algn="r"/>
            <a:r>
              <a:rPr lang="en-US" sz="4400" dirty="0" smtClean="0">
                <a:solidFill>
                  <a:schemeClr val="tx1"/>
                </a:solidFill>
                <a:latin typeface="+mj-lt"/>
              </a:rPr>
              <a:t>Fisheries Solutions</a:t>
            </a:r>
            <a:endParaRPr lang="en-US" sz="4400" dirty="0">
              <a:solidFill>
                <a:schemeClr val="tx1"/>
              </a:solidFill>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6750" y="2247900"/>
            <a:ext cx="4248150" cy="3305175"/>
          </a:xfrm>
        </p:spPr>
        <p:txBody>
          <a:bodyPr/>
          <a:lstStyle/>
          <a:p>
            <a:pPr lvl="0"/>
            <a:r>
              <a:rPr lang="en-US" sz="1400" b="1" dirty="0" smtClean="0">
                <a:solidFill>
                  <a:schemeClr val="tx1">
                    <a:lumMod val="75000"/>
                    <a:lumOff val="25000"/>
                  </a:schemeClr>
                </a:solidFill>
                <a:latin typeface="Calibri" pitchFamily="34" charset="0"/>
                <a:cs typeface="Calibri" pitchFamily="34" charset="0"/>
              </a:rPr>
              <a:t>Hardware Comparison Chart</a:t>
            </a:r>
          </a:p>
          <a:p>
            <a:pPr lvl="0"/>
            <a:endParaRPr lang="en-US" sz="1400" b="1" dirty="0" smtClean="0">
              <a:solidFill>
                <a:schemeClr val="tx1">
                  <a:lumMod val="75000"/>
                  <a:lumOff val="25000"/>
                </a:schemeClr>
              </a:solidFill>
              <a:latin typeface="Calibri" pitchFamily="34" charset="0"/>
              <a:cs typeface="Calibri" pitchFamily="34" charset="0"/>
            </a:endParaRPr>
          </a:p>
          <a:p>
            <a:pPr fontAlgn="auto">
              <a:spcAft>
                <a:spcPts val="0"/>
              </a:spcAft>
            </a:pPr>
            <a:r>
              <a:rPr lang="en-US" sz="1400" b="1" dirty="0" smtClean="0">
                <a:solidFill>
                  <a:schemeClr val="tx1">
                    <a:lumMod val="75000"/>
                    <a:lumOff val="25000"/>
                  </a:schemeClr>
                </a:solidFill>
                <a:latin typeface="Calibri" pitchFamily="34" charset="0"/>
                <a:cs typeface="Calibri" pitchFamily="34" charset="0"/>
              </a:rPr>
              <a:t>Type Approval Process</a:t>
            </a:r>
          </a:p>
          <a:p>
            <a:pPr fontAlgn="auto">
              <a:spcAft>
                <a:spcPts val="0"/>
              </a:spcAft>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pPr>
            <a:r>
              <a:rPr lang="en-US" sz="1400" b="1" dirty="0" smtClean="0">
                <a:solidFill>
                  <a:schemeClr val="tx1">
                    <a:lumMod val="75000"/>
                    <a:lumOff val="25000"/>
                  </a:schemeClr>
                </a:solidFill>
                <a:latin typeface="Calibri" pitchFamily="34" charset="0"/>
                <a:cs typeface="Calibri" pitchFamily="34" charset="0"/>
              </a:rPr>
              <a:t>Satellite Service Providers</a:t>
            </a:r>
          </a:p>
          <a:p>
            <a:endParaRPr lang="en-US" sz="1400" b="1" dirty="0" smtClean="0">
              <a:solidFill>
                <a:schemeClr val="tx1">
                  <a:lumMod val="75000"/>
                  <a:lumOff val="25000"/>
                </a:schemeClr>
              </a:solidFill>
              <a:latin typeface="Calibri" pitchFamily="34" charset="0"/>
              <a:cs typeface="Calibri" pitchFamily="34" charset="0"/>
            </a:endParaRPr>
          </a:p>
          <a:p>
            <a:pPr fontAlgn="auto">
              <a:spcAft>
                <a:spcPts val="0"/>
              </a:spcAft>
            </a:pPr>
            <a:r>
              <a:rPr lang="en-US" sz="1400" b="1" dirty="0" smtClean="0">
                <a:solidFill>
                  <a:schemeClr val="tx1">
                    <a:lumMod val="75000"/>
                    <a:lumOff val="25000"/>
                  </a:schemeClr>
                </a:solidFill>
                <a:latin typeface="Calibri" pitchFamily="34" charset="0"/>
                <a:cs typeface="Calibri" pitchFamily="34" charset="0"/>
              </a:rPr>
              <a:t>Global Coverage</a:t>
            </a:r>
          </a:p>
          <a:p>
            <a:pPr lvl="0"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Fishing Gear &amp; Engine Sensors</a:t>
            </a:r>
          </a:p>
          <a:p>
            <a:pPr lvl="0"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Illegal, Unregulated, Unreported Fishing</a:t>
            </a:r>
          </a:p>
          <a:p>
            <a:pPr fontAlgn="auto">
              <a:spcAft>
                <a:spcPts val="0"/>
              </a:spcAft>
              <a:buNone/>
              <a:defRPr/>
            </a:pPr>
            <a:r>
              <a:rPr lang="en-US" sz="1200" dirty="0" smtClean="0">
                <a:solidFill>
                  <a:schemeClr val="tx1">
                    <a:lumMod val="75000"/>
                    <a:lumOff val="25000"/>
                  </a:schemeClr>
                </a:solidFill>
                <a:latin typeface="Calibri" pitchFamily="34" charset="0"/>
                <a:cs typeface="Calibri" pitchFamily="34" charset="0"/>
              </a:rPr>
              <a:t>          (the use of Satellite Radar &amp; Meteorological Data)</a:t>
            </a:r>
            <a:endParaRPr lang="en-US" sz="1600" dirty="0">
              <a:solidFill>
                <a:schemeClr val="tx1">
                  <a:lumMod val="75000"/>
                  <a:lumOff val="25000"/>
                </a:schemeClr>
              </a:solidFill>
              <a:latin typeface="Calibri" pitchFamily="34" charset="0"/>
              <a:cs typeface="Calibri" pitchFamily="34" charset="0"/>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10</a:t>
            </a:fld>
            <a:endParaRPr lang="en-US" sz="1000" dirty="0">
              <a:solidFill>
                <a:schemeClr val="bg1">
                  <a:lumMod val="75000"/>
                </a:schemeClr>
              </a:solidFill>
            </a:endParaRPr>
          </a:p>
        </p:txBody>
      </p:sp>
      <p:sp>
        <p:nvSpPr>
          <p:cNvPr id="5" name="Title 1"/>
          <p:cNvSpPr txBox="1">
            <a:spLocks/>
          </p:cNvSpPr>
          <p:nvPr/>
        </p:nvSpPr>
        <p:spPr>
          <a:xfrm>
            <a:off x="4874994" y="1104900"/>
            <a:ext cx="4154705" cy="1444140"/>
          </a:xfrm>
          <a:prstGeom prst="rect">
            <a:avLst/>
          </a:prstGeom>
        </p:spPr>
        <p:txBody>
          <a:bodyPr>
            <a:noAutofit/>
          </a:bodyPr>
          <a:lstStyle/>
          <a:p>
            <a:pPr lvl="0" defTabSz="914400" fontAlgn="auto">
              <a:spcAft>
                <a:spcPts val="0"/>
              </a:spcAft>
              <a:defRPr/>
            </a:pPr>
            <a:r>
              <a:rPr lang="en-US" sz="2400" b="1" dirty="0" smtClean="0">
                <a:solidFill>
                  <a:schemeClr val="accent1">
                    <a:lumMod val="75000"/>
                  </a:schemeClr>
                </a:solidFill>
                <a:latin typeface="Calibri" pitchFamily="34" charset="0"/>
                <a:ea typeface="+mj-ea"/>
                <a:cs typeface="Calibri" pitchFamily="34" charset="0"/>
              </a:rPr>
              <a:t>Vessel Monitoring Systems </a:t>
            </a:r>
            <a:r>
              <a:rPr kumimoji="0" lang="en-US" sz="2800" b="1"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rPr>
              <a:t/>
            </a:r>
            <a:br>
              <a:rPr kumimoji="0" lang="en-US" sz="2800" b="1"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rPr>
            </a:br>
            <a:r>
              <a:rPr lang="en-US" sz="1400" dirty="0" smtClean="0">
                <a:solidFill>
                  <a:schemeClr val="accent1">
                    <a:lumMod val="75000"/>
                  </a:schemeClr>
                </a:solidFill>
                <a:latin typeface="Calibri" pitchFamily="34" charset="0"/>
                <a:ea typeface="+mj-ea"/>
                <a:cs typeface="Calibri" pitchFamily="34" charset="0"/>
              </a:rPr>
              <a:t> Pole Star Fisheries supports the widest range of Vessel Monitoring System (VMS) shipboard equipment</a:t>
            </a:r>
            <a:endParaRPr kumimoji="0" lang="en-US" sz="1400"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endParaRPr>
          </a:p>
        </p:txBody>
      </p:sp>
      <p:cxnSp>
        <p:nvCxnSpPr>
          <p:cNvPr id="8" name="Straight Connector 7"/>
          <p:cNvCxnSpPr/>
          <p:nvPr/>
        </p:nvCxnSpPr>
        <p:spPr>
          <a:xfrm>
            <a:off x="4582605" y="0"/>
            <a:ext cx="0" cy="6858000"/>
          </a:xfrm>
          <a:prstGeom prst="line">
            <a:avLst/>
          </a:prstGeom>
          <a:ln w="19050">
            <a:solidFill>
              <a:schemeClr val="tx1">
                <a:lumMod val="75000"/>
                <a:lumOff val="25000"/>
              </a:schemeClr>
            </a:solidFill>
          </a:ln>
          <a:effectLst>
            <a:outerShdw blurRad="50800" dist="50800" dir="2700000" algn="tl" rotWithShape="0">
              <a:prstClr val="black">
                <a:alpha val="51000"/>
              </a:prstClr>
            </a:outerShdw>
          </a:effectLst>
        </p:spPr>
        <p:style>
          <a:lnRef idx="1">
            <a:schemeClr val="dk1"/>
          </a:lnRef>
          <a:fillRef idx="0">
            <a:schemeClr val="dk1"/>
          </a:fillRef>
          <a:effectRef idx="0">
            <a:schemeClr val="dk1"/>
          </a:effectRef>
          <a:fontRef idx="minor">
            <a:schemeClr val="tx1"/>
          </a:fontRef>
        </p:style>
      </p:cxnSp>
      <p:pic>
        <p:nvPicPr>
          <p:cNvPr id="7" name="Picture 3"/>
          <p:cNvPicPr>
            <a:picLocks noChangeAspect="1" noChangeArrowheads="1"/>
          </p:cNvPicPr>
          <p:nvPr/>
        </p:nvPicPr>
        <p:blipFill>
          <a:blip r:embed="rId2" cstate="print"/>
          <a:srcRect/>
          <a:stretch>
            <a:fillRect/>
          </a:stretch>
        </p:blipFill>
        <p:spPr bwMode="auto">
          <a:xfrm>
            <a:off x="-16918" y="-1"/>
            <a:ext cx="4642338"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pic>
        <p:nvPicPr>
          <p:cNvPr id="1027" name="Picture 3"/>
          <p:cNvPicPr>
            <a:picLocks noChangeAspect="1" noChangeArrowheads="1"/>
          </p:cNvPicPr>
          <p:nvPr/>
        </p:nvPicPr>
        <p:blipFill>
          <a:blip r:embed="rId2"/>
          <a:srcRect/>
          <a:stretch>
            <a:fillRect/>
          </a:stretch>
        </p:blipFill>
        <p:spPr bwMode="auto">
          <a:xfrm>
            <a:off x="120047" y="1545225"/>
            <a:ext cx="8898904" cy="4855552"/>
          </a:xfrm>
          <a:prstGeom prst="rect">
            <a:avLst/>
          </a:prstGeom>
          <a:noFill/>
          <a:ln w="9525">
            <a:noFill/>
            <a:miter lim="800000"/>
            <a:headEnd/>
            <a:tailEnd/>
          </a:ln>
        </p:spPr>
      </p:pic>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11</a:t>
            </a:fld>
            <a:endParaRPr lang="en-US" sz="1000" dirty="0"/>
          </a:p>
        </p:txBody>
      </p:sp>
      <p:sp>
        <p:nvSpPr>
          <p:cNvPr id="10" name="Title 2"/>
          <p:cNvSpPr>
            <a:spLocks noGrp="1"/>
          </p:cNvSpPr>
          <p:nvPr>
            <p:ph type="title"/>
          </p:nvPr>
        </p:nvSpPr>
        <p:spPr>
          <a:xfrm>
            <a:off x="457200" y="567055"/>
            <a:ext cx="8229600" cy="314960"/>
          </a:xfrm>
        </p:spPr>
        <p:txBody>
          <a:bodyPr/>
          <a:lstStyle/>
          <a:p>
            <a:r>
              <a:rPr lang="en-US" b="1" dirty="0" smtClean="0">
                <a:solidFill>
                  <a:schemeClr val="accent1">
                    <a:lumMod val="75000"/>
                  </a:schemeClr>
                </a:solidFill>
                <a:latin typeface="Calibri" pitchFamily="34" charset="0"/>
                <a:cs typeface="Calibri" pitchFamily="34" charset="0"/>
              </a:rPr>
              <a:t>Comparison of Vessel Monitoring Hardware</a:t>
            </a:r>
          </a:p>
        </p:txBody>
      </p:sp>
      <p:pic>
        <p:nvPicPr>
          <p:cNvPr id="12" name="Picture 11" descr="globalstar.png"/>
          <p:cNvPicPr>
            <a:picLocks noChangeAspect="1"/>
          </p:cNvPicPr>
          <p:nvPr/>
        </p:nvPicPr>
        <p:blipFill>
          <a:blip r:embed="rId3" cstate="print"/>
          <a:stretch>
            <a:fillRect/>
          </a:stretch>
        </p:blipFill>
        <p:spPr>
          <a:xfrm>
            <a:off x="2546802" y="1140871"/>
            <a:ext cx="749516" cy="963664"/>
          </a:xfrm>
          <a:prstGeom prst="rect">
            <a:avLst/>
          </a:prstGeom>
        </p:spPr>
      </p:pic>
      <p:pic>
        <p:nvPicPr>
          <p:cNvPr id="15" name="Picture 14" descr="sailor.png"/>
          <p:cNvPicPr>
            <a:picLocks noChangeAspect="1"/>
          </p:cNvPicPr>
          <p:nvPr/>
        </p:nvPicPr>
        <p:blipFill>
          <a:blip r:embed="rId4" cstate="print"/>
          <a:stretch>
            <a:fillRect/>
          </a:stretch>
        </p:blipFill>
        <p:spPr>
          <a:xfrm>
            <a:off x="6871493" y="1177418"/>
            <a:ext cx="835463" cy="931128"/>
          </a:xfrm>
          <a:prstGeom prst="rect">
            <a:avLst/>
          </a:prstGeom>
        </p:spPr>
      </p:pic>
      <p:pic>
        <p:nvPicPr>
          <p:cNvPr id="16" name="Picture 15" descr="Quake_terminal.png"/>
          <p:cNvPicPr>
            <a:picLocks noChangeAspect="1"/>
          </p:cNvPicPr>
          <p:nvPr/>
        </p:nvPicPr>
        <p:blipFill>
          <a:blip r:embed="rId5" cstate="print"/>
          <a:stretch>
            <a:fillRect/>
          </a:stretch>
        </p:blipFill>
        <p:spPr>
          <a:xfrm>
            <a:off x="5778104" y="1196040"/>
            <a:ext cx="806356" cy="908495"/>
          </a:xfrm>
          <a:prstGeom prst="rect">
            <a:avLst/>
          </a:prstGeom>
        </p:spPr>
      </p:pic>
      <p:pic>
        <p:nvPicPr>
          <p:cNvPr id="1026"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2808644" y="3082988"/>
            <a:ext cx="285114" cy="195750"/>
          </a:xfrm>
          <a:prstGeom prst="rect">
            <a:avLst/>
          </a:prstGeom>
          <a:noFill/>
        </p:spPr>
      </p:pic>
      <p:pic>
        <p:nvPicPr>
          <p:cNvPr id="34"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4935557" y="3082988"/>
            <a:ext cx="285114" cy="195750"/>
          </a:xfrm>
          <a:prstGeom prst="rect">
            <a:avLst/>
          </a:prstGeom>
          <a:noFill/>
        </p:spPr>
      </p:pic>
      <p:pic>
        <p:nvPicPr>
          <p:cNvPr id="35"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4935557" y="3445514"/>
            <a:ext cx="285114" cy="195750"/>
          </a:xfrm>
          <a:prstGeom prst="rect">
            <a:avLst/>
          </a:prstGeom>
          <a:noFill/>
        </p:spPr>
      </p:pic>
      <p:pic>
        <p:nvPicPr>
          <p:cNvPr id="36"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4935557" y="3797564"/>
            <a:ext cx="285114" cy="195750"/>
          </a:xfrm>
          <a:prstGeom prst="rect">
            <a:avLst/>
          </a:prstGeom>
          <a:noFill/>
        </p:spPr>
      </p:pic>
      <p:pic>
        <p:nvPicPr>
          <p:cNvPr id="37"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6036748" y="3082988"/>
            <a:ext cx="285114" cy="195750"/>
          </a:xfrm>
          <a:prstGeom prst="rect">
            <a:avLst/>
          </a:prstGeom>
          <a:noFill/>
        </p:spPr>
      </p:pic>
      <p:pic>
        <p:nvPicPr>
          <p:cNvPr id="38"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6036748" y="3445514"/>
            <a:ext cx="285114" cy="195750"/>
          </a:xfrm>
          <a:prstGeom prst="rect">
            <a:avLst/>
          </a:prstGeom>
          <a:noFill/>
        </p:spPr>
      </p:pic>
      <p:pic>
        <p:nvPicPr>
          <p:cNvPr id="39"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6036748" y="3797564"/>
            <a:ext cx="285114" cy="195750"/>
          </a:xfrm>
          <a:prstGeom prst="rect">
            <a:avLst/>
          </a:prstGeom>
          <a:noFill/>
        </p:spPr>
      </p:pic>
      <p:pic>
        <p:nvPicPr>
          <p:cNvPr id="40"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6036748" y="4162628"/>
            <a:ext cx="285114" cy="195750"/>
          </a:xfrm>
          <a:prstGeom prst="rect">
            <a:avLst/>
          </a:prstGeom>
          <a:noFill/>
        </p:spPr>
      </p:pic>
      <p:pic>
        <p:nvPicPr>
          <p:cNvPr id="41"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7121573" y="3082988"/>
            <a:ext cx="285114" cy="195750"/>
          </a:xfrm>
          <a:prstGeom prst="rect">
            <a:avLst/>
          </a:prstGeom>
          <a:noFill/>
        </p:spPr>
      </p:pic>
      <p:pic>
        <p:nvPicPr>
          <p:cNvPr id="42"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7121573" y="3445514"/>
            <a:ext cx="285114" cy="195750"/>
          </a:xfrm>
          <a:prstGeom prst="rect">
            <a:avLst/>
          </a:prstGeom>
          <a:noFill/>
        </p:spPr>
      </p:pic>
      <p:pic>
        <p:nvPicPr>
          <p:cNvPr id="43"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7121573" y="3813262"/>
            <a:ext cx="285114" cy="195750"/>
          </a:xfrm>
          <a:prstGeom prst="rect">
            <a:avLst/>
          </a:prstGeom>
          <a:noFill/>
        </p:spPr>
      </p:pic>
      <p:pic>
        <p:nvPicPr>
          <p:cNvPr id="44"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7121573" y="4162628"/>
            <a:ext cx="285114" cy="195750"/>
          </a:xfrm>
          <a:prstGeom prst="rect">
            <a:avLst/>
          </a:prstGeom>
          <a:noFill/>
        </p:spPr>
      </p:pic>
      <p:pic>
        <p:nvPicPr>
          <p:cNvPr id="45"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8287952" y="3082988"/>
            <a:ext cx="285114" cy="195750"/>
          </a:xfrm>
          <a:prstGeom prst="rect">
            <a:avLst/>
          </a:prstGeom>
          <a:noFill/>
        </p:spPr>
      </p:pic>
      <p:pic>
        <p:nvPicPr>
          <p:cNvPr id="46"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8287952" y="3445514"/>
            <a:ext cx="285114" cy="195750"/>
          </a:xfrm>
          <a:prstGeom prst="rect">
            <a:avLst/>
          </a:prstGeom>
          <a:noFill/>
        </p:spPr>
      </p:pic>
      <p:pic>
        <p:nvPicPr>
          <p:cNvPr id="47"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8287952" y="3813262"/>
            <a:ext cx="285114" cy="195750"/>
          </a:xfrm>
          <a:prstGeom prst="rect">
            <a:avLst/>
          </a:prstGeom>
          <a:noFill/>
        </p:spPr>
      </p:pic>
      <p:pic>
        <p:nvPicPr>
          <p:cNvPr id="48"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8287952" y="4162628"/>
            <a:ext cx="285114" cy="195750"/>
          </a:xfrm>
          <a:prstGeom prst="rect">
            <a:avLst/>
          </a:prstGeom>
          <a:noFill/>
        </p:spPr>
      </p:pic>
      <p:pic>
        <p:nvPicPr>
          <p:cNvPr id="49"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8287952" y="4869160"/>
            <a:ext cx="285114" cy="195750"/>
          </a:xfrm>
          <a:prstGeom prst="rect">
            <a:avLst/>
          </a:prstGeom>
          <a:noFill/>
        </p:spPr>
      </p:pic>
      <p:pic>
        <p:nvPicPr>
          <p:cNvPr id="29" name="Picture 28" descr="Thurays_Sf2500.eps"/>
          <p:cNvPicPr>
            <a:picLocks noChangeAspect="1"/>
          </p:cNvPicPr>
          <p:nvPr/>
        </p:nvPicPr>
        <p:blipFill>
          <a:blip r:embed="rId7"/>
          <a:stretch>
            <a:fillRect/>
          </a:stretch>
        </p:blipFill>
        <p:spPr>
          <a:xfrm>
            <a:off x="7872424" y="835125"/>
            <a:ext cx="1010534" cy="1347379"/>
          </a:xfrm>
          <a:prstGeom prst="rect">
            <a:avLst/>
          </a:prstGeom>
        </p:spPr>
      </p:pic>
      <p:pic>
        <p:nvPicPr>
          <p:cNvPr id="31" name="Picture 30" descr="isat_IDP690_datapro.eps"/>
          <p:cNvPicPr>
            <a:picLocks noChangeAspect="1"/>
          </p:cNvPicPr>
          <p:nvPr/>
        </p:nvPicPr>
        <p:blipFill>
          <a:blip r:embed="rId8"/>
          <a:stretch>
            <a:fillRect/>
          </a:stretch>
        </p:blipFill>
        <p:spPr>
          <a:xfrm>
            <a:off x="3561455" y="1289822"/>
            <a:ext cx="848855" cy="804694"/>
          </a:xfrm>
          <a:prstGeom prst="rect">
            <a:avLst/>
          </a:prstGeom>
        </p:spPr>
      </p:pic>
      <p:pic>
        <p:nvPicPr>
          <p:cNvPr id="32" name="Picture 31" descr="sailor.png"/>
          <p:cNvPicPr>
            <a:picLocks noChangeAspect="1"/>
          </p:cNvPicPr>
          <p:nvPr/>
        </p:nvPicPr>
        <p:blipFill>
          <a:blip r:embed="rId9"/>
          <a:stretch>
            <a:fillRect/>
          </a:stretch>
        </p:blipFill>
        <p:spPr>
          <a:xfrm>
            <a:off x="4703610" y="1196040"/>
            <a:ext cx="756882" cy="951906"/>
          </a:xfrm>
          <a:prstGeom prst="rect">
            <a:avLst/>
          </a:prstGeom>
        </p:spPr>
      </p:pic>
      <p:sp>
        <p:nvSpPr>
          <p:cNvPr id="51" name="TextBox 50"/>
          <p:cNvSpPr txBox="1"/>
          <p:nvPr/>
        </p:nvSpPr>
        <p:spPr>
          <a:xfrm>
            <a:off x="2438400" y="2182504"/>
            <a:ext cx="1115240" cy="292388"/>
          </a:xfrm>
          <a:prstGeom prst="rect">
            <a:avLst/>
          </a:prstGeom>
          <a:noFill/>
        </p:spPr>
        <p:txBody>
          <a:bodyPr wrap="square" rtlCol="0">
            <a:spAutoFit/>
          </a:bodyPr>
          <a:lstStyle/>
          <a:p>
            <a:r>
              <a:rPr lang="en-US" sz="1300" b="1" dirty="0" smtClean="0">
                <a:solidFill>
                  <a:srgbClr val="4A3416"/>
                </a:solidFill>
              </a:rPr>
              <a:t>Globalstar</a:t>
            </a:r>
            <a:endParaRPr lang="en-US" sz="1300" b="1" dirty="0">
              <a:solidFill>
                <a:srgbClr val="4A3416"/>
              </a:solidFill>
            </a:endParaRPr>
          </a:p>
        </p:txBody>
      </p:sp>
      <p:sp>
        <p:nvSpPr>
          <p:cNvPr id="52" name="TextBox 51"/>
          <p:cNvSpPr txBox="1"/>
          <p:nvPr/>
        </p:nvSpPr>
        <p:spPr>
          <a:xfrm>
            <a:off x="3443317" y="2182504"/>
            <a:ext cx="1115240" cy="276999"/>
          </a:xfrm>
          <a:prstGeom prst="rect">
            <a:avLst/>
          </a:prstGeom>
          <a:noFill/>
        </p:spPr>
        <p:txBody>
          <a:bodyPr wrap="square" rtlCol="0">
            <a:spAutoFit/>
          </a:bodyPr>
          <a:lstStyle/>
          <a:p>
            <a:r>
              <a:rPr lang="en-US" sz="1200" b="1" dirty="0" err="1" smtClean="0">
                <a:solidFill>
                  <a:srgbClr val="4A3416"/>
                </a:solidFill>
              </a:rPr>
              <a:t>Isat</a:t>
            </a:r>
            <a:r>
              <a:rPr lang="en-US" sz="1200" b="1" dirty="0" smtClean="0">
                <a:solidFill>
                  <a:srgbClr val="4A3416"/>
                </a:solidFill>
              </a:rPr>
              <a:t> Data Pro</a:t>
            </a:r>
            <a:endParaRPr lang="en-US" sz="1200" b="1" dirty="0">
              <a:solidFill>
                <a:srgbClr val="4A3416"/>
              </a:solidFill>
            </a:endParaRPr>
          </a:p>
        </p:txBody>
      </p:sp>
      <p:sp>
        <p:nvSpPr>
          <p:cNvPr id="53" name="TextBox 52"/>
          <p:cNvSpPr txBox="1"/>
          <p:nvPr/>
        </p:nvSpPr>
        <p:spPr>
          <a:xfrm>
            <a:off x="4595445" y="2182504"/>
            <a:ext cx="1115240" cy="276999"/>
          </a:xfrm>
          <a:prstGeom prst="rect">
            <a:avLst/>
          </a:prstGeom>
          <a:noFill/>
        </p:spPr>
        <p:txBody>
          <a:bodyPr wrap="square" rtlCol="0">
            <a:spAutoFit/>
          </a:bodyPr>
          <a:lstStyle/>
          <a:p>
            <a:r>
              <a:rPr lang="en-US" sz="1200" b="1" dirty="0" err="1" smtClean="0">
                <a:solidFill>
                  <a:srgbClr val="4A3416"/>
                </a:solidFill>
              </a:rPr>
              <a:t>Inmarsat</a:t>
            </a:r>
            <a:r>
              <a:rPr lang="en-US" sz="1200" b="1" dirty="0" smtClean="0">
                <a:solidFill>
                  <a:srgbClr val="4A3416"/>
                </a:solidFill>
              </a:rPr>
              <a:t>-C</a:t>
            </a:r>
            <a:endParaRPr lang="en-US" sz="1200" b="1" dirty="0">
              <a:solidFill>
                <a:srgbClr val="4A3416"/>
              </a:solidFill>
            </a:endParaRPr>
          </a:p>
        </p:txBody>
      </p:sp>
      <p:sp>
        <p:nvSpPr>
          <p:cNvPr id="54" name="TextBox 53"/>
          <p:cNvSpPr txBox="1"/>
          <p:nvPr/>
        </p:nvSpPr>
        <p:spPr>
          <a:xfrm>
            <a:off x="5714640" y="2182504"/>
            <a:ext cx="932340" cy="461665"/>
          </a:xfrm>
          <a:prstGeom prst="rect">
            <a:avLst/>
          </a:prstGeom>
          <a:noFill/>
        </p:spPr>
        <p:txBody>
          <a:bodyPr wrap="square" rtlCol="0">
            <a:spAutoFit/>
          </a:bodyPr>
          <a:lstStyle/>
          <a:p>
            <a:pPr algn="ctr"/>
            <a:r>
              <a:rPr lang="en-US" sz="1200" b="1" dirty="0" smtClean="0">
                <a:solidFill>
                  <a:srgbClr val="4A3416"/>
                </a:solidFill>
              </a:rPr>
              <a:t>Iridium</a:t>
            </a:r>
          </a:p>
          <a:p>
            <a:pPr algn="ctr"/>
            <a:r>
              <a:rPr lang="en-US" sz="1200" b="1" dirty="0" smtClean="0">
                <a:solidFill>
                  <a:srgbClr val="4A3416"/>
                </a:solidFill>
              </a:rPr>
              <a:t>SBD</a:t>
            </a:r>
            <a:endParaRPr lang="en-US" sz="1200" b="1" dirty="0">
              <a:solidFill>
                <a:srgbClr val="4A3416"/>
              </a:solidFill>
            </a:endParaRPr>
          </a:p>
        </p:txBody>
      </p:sp>
      <p:sp>
        <p:nvSpPr>
          <p:cNvPr id="55" name="TextBox 54"/>
          <p:cNvSpPr txBox="1"/>
          <p:nvPr/>
        </p:nvSpPr>
        <p:spPr>
          <a:xfrm>
            <a:off x="6757358" y="2182504"/>
            <a:ext cx="1068176" cy="646331"/>
          </a:xfrm>
          <a:prstGeom prst="rect">
            <a:avLst/>
          </a:prstGeom>
          <a:noFill/>
        </p:spPr>
        <p:txBody>
          <a:bodyPr wrap="square" rtlCol="0">
            <a:spAutoFit/>
          </a:bodyPr>
          <a:lstStyle/>
          <a:p>
            <a:pPr algn="ctr"/>
            <a:r>
              <a:rPr lang="en-US" sz="1200" b="1" dirty="0" smtClean="0">
                <a:solidFill>
                  <a:srgbClr val="4A3416"/>
                </a:solidFill>
              </a:rPr>
              <a:t>Fleet</a:t>
            </a:r>
          </a:p>
          <a:p>
            <a:pPr algn="ctr"/>
            <a:r>
              <a:rPr lang="en-US" sz="1200" b="1" dirty="0" smtClean="0">
                <a:solidFill>
                  <a:srgbClr val="4A3416"/>
                </a:solidFill>
              </a:rPr>
              <a:t>Broadband</a:t>
            </a:r>
          </a:p>
          <a:p>
            <a:pPr algn="ctr"/>
            <a:r>
              <a:rPr lang="en-US" sz="1200" b="1" dirty="0" smtClean="0">
                <a:solidFill>
                  <a:srgbClr val="4A3416"/>
                </a:solidFill>
              </a:rPr>
              <a:t>DTS</a:t>
            </a:r>
            <a:endParaRPr lang="en-US" sz="1200" b="1" dirty="0">
              <a:solidFill>
                <a:srgbClr val="4A3416"/>
              </a:solidFill>
            </a:endParaRPr>
          </a:p>
        </p:txBody>
      </p:sp>
      <p:sp>
        <p:nvSpPr>
          <p:cNvPr id="56" name="TextBox 55"/>
          <p:cNvSpPr txBox="1"/>
          <p:nvPr/>
        </p:nvSpPr>
        <p:spPr>
          <a:xfrm>
            <a:off x="7884368" y="2182504"/>
            <a:ext cx="1068176" cy="461665"/>
          </a:xfrm>
          <a:prstGeom prst="rect">
            <a:avLst/>
          </a:prstGeom>
          <a:noFill/>
        </p:spPr>
        <p:txBody>
          <a:bodyPr wrap="square" rtlCol="0">
            <a:spAutoFit/>
          </a:bodyPr>
          <a:lstStyle/>
          <a:p>
            <a:pPr algn="ctr"/>
            <a:r>
              <a:rPr lang="en-US" sz="1200" b="1" dirty="0" err="1" smtClean="0">
                <a:solidFill>
                  <a:srgbClr val="4A3416"/>
                </a:solidFill>
              </a:rPr>
              <a:t>Thuraya</a:t>
            </a:r>
            <a:endParaRPr lang="en-US" sz="1200" b="1" dirty="0" smtClean="0">
              <a:solidFill>
                <a:srgbClr val="4A3416"/>
              </a:solidFill>
            </a:endParaRPr>
          </a:p>
          <a:p>
            <a:pPr algn="ctr"/>
            <a:r>
              <a:rPr lang="en-US" sz="1200" b="1" dirty="0" smtClean="0">
                <a:solidFill>
                  <a:srgbClr val="4A3416"/>
                </a:solidFill>
              </a:rPr>
              <a:t>SF-2500</a:t>
            </a:r>
            <a:endParaRPr lang="en-US" sz="1200" b="1" dirty="0">
              <a:solidFill>
                <a:srgbClr val="4A3416"/>
              </a:solidFill>
            </a:endParaRPr>
          </a:p>
        </p:txBody>
      </p:sp>
      <p:sp>
        <p:nvSpPr>
          <p:cNvPr id="57" name="TextBox 56"/>
          <p:cNvSpPr txBox="1"/>
          <p:nvPr/>
        </p:nvSpPr>
        <p:spPr>
          <a:xfrm>
            <a:off x="165554" y="3036027"/>
            <a:ext cx="2046203" cy="292388"/>
          </a:xfrm>
          <a:prstGeom prst="rect">
            <a:avLst/>
          </a:prstGeom>
          <a:noFill/>
        </p:spPr>
        <p:txBody>
          <a:bodyPr wrap="square" rtlCol="0">
            <a:spAutoFit/>
          </a:bodyPr>
          <a:lstStyle/>
          <a:p>
            <a:r>
              <a:rPr lang="en-US" sz="1300" b="1" dirty="0" smtClean="0">
                <a:solidFill>
                  <a:schemeClr val="tx1">
                    <a:lumMod val="75000"/>
                    <a:lumOff val="25000"/>
                  </a:schemeClr>
                </a:solidFill>
              </a:rPr>
              <a:t>GPS Tracking</a:t>
            </a:r>
            <a:endParaRPr lang="en-US" sz="1300" b="1" dirty="0">
              <a:solidFill>
                <a:schemeClr val="tx1">
                  <a:lumMod val="75000"/>
                  <a:lumOff val="25000"/>
                </a:schemeClr>
              </a:solidFill>
            </a:endParaRPr>
          </a:p>
        </p:txBody>
      </p:sp>
      <p:sp>
        <p:nvSpPr>
          <p:cNvPr id="58" name="TextBox 57"/>
          <p:cNvSpPr txBox="1"/>
          <p:nvPr/>
        </p:nvSpPr>
        <p:spPr>
          <a:xfrm>
            <a:off x="165554" y="3396067"/>
            <a:ext cx="2186881" cy="292388"/>
          </a:xfrm>
          <a:prstGeom prst="rect">
            <a:avLst/>
          </a:prstGeom>
          <a:noFill/>
        </p:spPr>
        <p:txBody>
          <a:bodyPr wrap="square" rtlCol="0">
            <a:spAutoFit/>
          </a:bodyPr>
          <a:lstStyle/>
          <a:p>
            <a:r>
              <a:rPr lang="en-US" sz="1300" b="1" dirty="0" smtClean="0">
                <a:solidFill>
                  <a:schemeClr val="tx1">
                    <a:lumMod val="75000"/>
                    <a:lumOff val="25000"/>
                  </a:schemeClr>
                </a:solidFill>
              </a:rPr>
              <a:t>Two-way </a:t>
            </a:r>
            <a:r>
              <a:rPr lang="en-US" sz="1300" b="1" dirty="0" smtClean="0">
                <a:solidFill>
                  <a:schemeClr val="tx1">
                    <a:lumMod val="75000"/>
                    <a:lumOff val="25000"/>
                  </a:schemeClr>
                </a:solidFill>
              </a:rPr>
              <a:t>Communication</a:t>
            </a:r>
            <a:endParaRPr lang="en-US" sz="1300" b="1" dirty="0">
              <a:solidFill>
                <a:schemeClr val="tx1">
                  <a:lumMod val="75000"/>
                  <a:lumOff val="25000"/>
                </a:schemeClr>
              </a:solidFill>
            </a:endParaRPr>
          </a:p>
        </p:txBody>
      </p:sp>
      <p:sp>
        <p:nvSpPr>
          <p:cNvPr id="59" name="TextBox 58"/>
          <p:cNvSpPr txBox="1"/>
          <p:nvPr/>
        </p:nvSpPr>
        <p:spPr>
          <a:xfrm>
            <a:off x="165554" y="3756107"/>
            <a:ext cx="2046203" cy="292388"/>
          </a:xfrm>
          <a:prstGeom prst="rect">
            <a:avLst/>
          </a:prstGeom>
          <a:noFill/>
        </p:spPr>
        <p:txBody>
          <a:bodyPr wrap="square" rtlCol="0">
            <a:spAutoFit/>
          </a:bodyPr>
          <a:lstStyle/>
          <a:p>
            <a:r>
              <a:rPr lang="en-US" sz="1300" b="1" dirty="0" smtClean="0">
                <a:solidFill>
                  <a:schemeClr val="tx1">
                    <a:lumMod val="75000"/>
                    <a:lumOff val="25000"/>
                  </a:schemeClr>
                </a:solidFill>
              </a:rPr>
              <a:t>Electronic Forms</a:t>
            </a:r>
            <a:endParaRPr lang="en-US" sz="1300" b="1" dirty="0">
              <a:solidFill>
                <a:schemeClr val="tx1">
                  <a:lumMod val="75000"/>
                  <a:lumOff val="25000"/>
                </a:schemeClr>
              </a:solidFill>
            </a:endParaRPr>
          </a:p>
        </p:txBody>
      </p:sp>
      <p:sp>
        <p:nvSpPr>
          <p:cNvPr id="60" name="TextBox 59"/>
          <p:cNvSpPr txBox="1"/>
          <p:nvPr/>
        </p:nvSpPr>
        <p:spPr>
          <a:xfrm>
            <a:off x="165554" y="4116147"/>
            <a:ext cx="2186881" cy="292388"/>
          </a:xfrm>
          <a:prstGeom prst="rect">
            <a:avLst/>
          </a:prstGeom>
          <a:noFill/>
        </p:spPr>
        <p:txBody>
          <a:bodyPr wrap="square" rtlCol="0">
            <a:spAutoFit/>
          </a:bodyPr>
          <a:lstStyle/>
          <a:p>
            <a:r>
              <a:rPr lang="en-US" sz="1300" b="1" dirty="0" smtClean="0">
                <a:solidFill>
                  <a:schemeClr val="tx1">
                    <a:lumMod val="75000"/>
                    <a:lumOff val="25000"/>
                  </a:schemeClr>
                </a:solidFill>
              </a:rPr>
              <a:t>E-mail</a:t>
            </a:r>
            <a:endParaRPr lang="en-US" sz="1300" b="1" dirty="0">
              <a:solidFill>
                <a:schemeClr val="tx1">
                  <a:lumMod val="75000"/>
                  <a:lumOff val="25000"/>
                </a:schemeClr>
              </a:solidFill>
            </a:endParaRPr>
          </a:p>
        </p:txBody>
      </p:sp>
      <p:sp>
        <p:nvSpPr>
          <p:cNvPr id="61" name="TextBox 60"/>
          <p:cNvSpPr txBox="1"/>
          <p:nvPr/>
        </p:nvSpPr>
        <p:spPr>
          <a:xfrm>
            <a:off x="165554" y="4474514"/>
            <a:ext cx="2046203" cy="292388"/>
          </a:xfrm>
          <a:prstGeom prst="rect">
            <a:avLst/>
          </a:prstGeom>
          <a:noFill/>
        </p:spPr>
        <p:txBody>
          <a:bodyPr wrap="square" rtlCol="0">
            <a:spAutoFit/>
          </a:bodyPr>
          <a:lstStyle/>
          <a:p>
            <a:r>
              <a:rPr lang="en-US" sz="1300" b="1" dirty="0" smtClean="0">
                <a:solidFill>
                  <a:schemeClr val="tx1">
                    <a:lumMod val="75000"/>
                    <a:lumOff val="25000"/>
                  </a:schemeClr>
                </a:solidFill>
              </a:rPr>
              <a:t>Web</a:t>
            </a:r>
            <a:endParaRPr lang="en-US" sz="1300" b="1" dirty="0">
              <a:solidFill>
                <a:schemeClr val="tx1">
                  <a:lumMod val="75000"/>
                  <a:lumOff val="25000"/>
                </a:schemeClr>
              </a:solidFill>
            </a:endParaRPr>
          </a:p>
        </p:txBody>
      </p:sp>
      <p:sp>
        <p:nvSpPr>
          <p:cNvPr id="62" name="TextBox 61"/>
          <p:cNvSpPr txBox="1"/>
          <p:nvPr/>
        </p:nvSpPr>
        <p:spPr>
          <a:xfrm>
            <a:off x="165554" y="4834554"/>
            <a:ext cx="2186881" cy="292388"/>
          </a:xfrm>
          <a:prstGeom prst="rect">
            <a:avLst/>
          </a:prstGeom>
          <a:noFill/>
        </p:spPr>
        <p:txBody>
          <a:bodyPr wrap="square" rtlCol="0">
            <a:spAutoFit/>
          </a:bodyPr>
          <a:lstStyle/>
          <a:p>
            <a:r>
              <a:rPr lang="en-US" sz="1300" b="1" dirty="0" smtClean="0">
                <a:solidFill>
                  <a:schemeClr val="tx1">
                    <a:lumMod val="75000"/>
                    <a:lumOff val="25000"/>
                  </a:schemeClr>
                </a:solidFill>
              </a:rPr>
              <a:t>Voice</a:t>
            </a:r>
            <a:endParaRPr lang="en-US" sz="1300" b="1" dirty="0">
              <a:solidFill>
                <a:schemeClr val="tx1">
                  <a:lumMod val="75000"/>
                  <a:lumOff val="25000"/>
                </a:schemeClr>
              </a:solidFill>
            </a:endParaRPr>
          </a:p>
        </p:txBody>
      </p:sp>
      <p:pic>
        <p:nvPicPr>
          <p:cNvPr id="63" name="Picture 4"/>
          <p:cNvPicPr>
            <a:picLocks noChangeAspect="1" noChangeArrowheads="1"/>
          </p:cNvPicPr>
          <p:nvPr/>
        </p:nvPicPr>
        <p:blipFill>
          <a:blip r:embed="rId10"/>
          <a:srcRect/>
          <a:stretch>
            <a:fillRect/>
          </a:stretch>
        </p:blipFill>
        <p:spPr bwMode="auto">
          <a:xfrm>
            <a:off x="1562835" y="5178998"/>
            <a:ext cx="828675" cy="581025"/>
          </a:xfrm>
          <a:prstGeom prst="rect">
            <a:avLst/>
          </a:prstGeom>
          <a:noFill/>
          <a:ln w="9525">
            <a:noFill/>
            <a:miter lim="800000"/>
            <a:headEnd/>
            <a:tailEnd/>
          </a:ln>
        </p:spPr>
      </p:pic>
      <p:sp>
        <p:nvSpPr>
          <p:cNvPr id="66" name="TextBox 65"/>
          <p:cNvSpPr txBox="1"/>
          <p:nvPr/>
        </p:nvSpPr>
        <p:spPr>
          <a:xfrm>
            <a:off x="165554" y="5229200"/>
            <a:ext cx="2186881" cy="430887"/>
          </a:xfrm>
          <a:prstGeom prst="rect">
            <a:avLst/>
          </a:prstGeom>
          <a:noFill/>
        </p:spPr>
        <p:txBody>
          <a:bodyPr wrap="square" rtlCol="0">
            <a:spAutoFit/>
          </a:bodyPr>
          <a:lstStyle/>
          <a:p>
            <a:r>
              <a:rPr lang="en-US" sz="1100" b="1" dirty="0" smtClean="0">
                <a:solidFill>
                  <a:schemeClr val="tx1">
                    <a:lumMod val="75000"/>
                    <a:lumOff val="25000"/>
                  </a:schemeClr>
                </a:solidFill>
              </a:rPr>
              <a:t>Electronic Logbook</a:t>
            </a:r>
          </a:p>
          <a:p>
            <a:r>
              <a:rPr lang="en-US" sz="1100" b="1" dirty="0" smtClean="0">
                <a:solidFill>
                  <a:schemeClr val="tx1">
                    <a:lumMod val="75000"/>
                    <a:lumOff val="25000"/>
                  </a:schemeClr>
                </a:solidFill>
              </a:rPr>
              <a:t>Option (E-Forms)</a:t>
            </a:r>
            <a:endParaRPr lang="en-US" sz="1100" b="1" dirty="0">
              <a:solidFill>
                <a:schemeClr val="tx1">
                  <a:lumMod val="75000"/>
                  <a:lumOff val="25000"/>
                </a:schemeClr>
              </a:solidFill>
            </a:endParaRPr>
          </a:p>
        </p:txBody>
      </p:sp>
      <p:pic>
        <p:nvPicPr>
          <p:cNvPr id="67"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3851920" y="3082988"/>
            <a:ext cx="285114" cy="195750"/>
          </a:xfrm>
          <a:prstGeom prst="rect">
            <a:avLst/>
          </a:prstGeom>
          <a:noFill/>
        </p:spPr>
      </p:pic>
      <p:pic>
        <p:nvPicPr>
          <p:cNvPr id="68"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3851920" y="3445514"/>
            <a:ext cx="285114" cy="195750"/>
          </a:xfrm>
          <a:prstGeom prst="rect">
            <a:avLst/>
          </a:prstGeom>
          <a:noFill/>
        </p:spPr>
      </p:pic>
      <p:pic>
        <p:nvPicPr>
          <p:cNvPr id="69"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3851920" y="3797564"/>
            <a:ext cx="285114" cy="195750"/>
          </a:xfrm>
          <a:prstGeom prst="rect">
            <a:avLst/>
          </a:prstGeom>
          <a:noFill/>
        </p:spPr>
      </p:pic>
      <p:pic>
        <p:nvPicPr>
          <p:cNvPr id="71"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4935557" y="5354554"/>
            <a:ext cx="285114" cy="195750"/>
          </a:xfrm>
          <a:prstGeom prst="rect">
            <a:avLst/>
          </a:prstGeom>
          <a:noFill/>
        </p:spPr>
      </p:pic>
      <p:pic>
        <p:nvPicPr>
          <p:cNvPr id="72"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6036748" y="5354554"/>
            <a:ext cx="285114" cy="195750"/>
          </a:xfrm>
          <a:prstGeom prst="rect">
            <a:avLst/>
          </a:prstGeom>
          <a:noFill/>
        </p:spPr>
      </p:pic>
      <p:pic>
        <p:nvPicPr>
          <p:cNvPr id="73"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7121573" y="5354554"/>
            <a:ext cx="285114" cy="195750"/>
          </a:xfrm>
          <a:prstGeom prst="rect">
            <a:avLst/>
          </a:prstGeom>
          <a:noFill/>
        </p:spPr>
      </p:pic>
      <p:pic>
        <p:nvPicPr>
          <p:cNvPr id="74"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3851920" y="5354554"/>
            <a:ext cx="285114" cy="195750"/>
          </a:xfrm>
          <a:prstGeom prst="rect">
            <a:avLst/>
          </a:prstGeom>
          <a:noFill/>
        </p:spPr>
      </p:pic>
      <p:pic>
        <p:nvPicPr>
          <p:cNvPr id="75"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4932040" y="4162628"/>
            <a:ext cx="285114" cy="195750"/>
          </a:xfrm>
          <a:prstGeom prst="rect">
            <a:avLst/>
          </a:prstGeom>
          <a:noFill/>
        </p:spPr>
      </p:pic>
      <p:pic>
        <p:nvPicPr>
          <p:cNvPr id="76"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7121573" y="4519794"/>
            <a:ext cx="285114" cy="195750"/>
          </a:xfrm>
          <a:prstGeom prst="rect">
            <a:avLst/>
          </a:prstGeom>
          <a:noFill/>
        </p:spPr>
      </p:pic>
      <p:pic>
        <p:nvPicPr>
          <p:cNvPr id="77" name="Picture 2" descr="C:\Documents and Settings\Chris\Local Settings\Temporary Internet Files\Content.IE5\4JBU4CYY\MC900432530[1].png"/>
          <p:cNvPicPr>
            <a:picLocks noChangeAspect="1" noChangeArrowheads="1"/>
          </p:cNvPicPr>
          <p:nvPr/>
        </p:nvPicPr>
        <p:blipFill>
          <a:blip r:embed="rId6"/>
          <a:srcRect/>
          <a:stretch>
            <a:fillRect/>
          </a:stretch>
        </p:blipFill>
        <p:spPr bwMode="auto">
          <a:xfrm>
            <a:off x="7121573" y="4869160"/>
            <a:ext cx="285114" cy="1957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457200" y="1333500"/>
            <a:ext cx="8229600" cy="4777740"/>
          </a:xfrm>
        </p:spPr>
        <p:txBody>
          <a:bodyPr/>
          <a:lstStyle/>
          <a:p>
            <a:pPr lvl="0"/>
            <a:r>
              <a:rPr lang="en-US" sz="1400" b="1" dirty="0" smtClean="0">
                <a:solidFill>
                  <a:schemeClr val="tx1">
                    <a:lumMod val="75000"/>
                    <a:lumOff val="25000"/>
                  </a:schemeClr>
                </a:solidFill>
                <a:latin typeface="Calibri" pitchFamily="34" charset="0"/>
                <a:cs typeface="Calibri" pitchFamily="34" charset="0"/>
              </a:rPr>
              <a:t>Type Approval is necessary to identify which VMS hardware is suitable for a specific fishery</a:t>
            </a:r>
          </a:p>
          <a:p>
            <a:pPr>
              <a:buNone/>
            </a:pPr>
            <a:endParaRPr lang="en-GB" sz="1400" b="1" dirty="0" smtClean="0"/>
          </a:p>
          <a:p>
            <a:pPr lvl="0"/>
            <a:r>
              <a:rPr lang="en-US" sz="1400" b="1" dirty="0" smtClean="0">
                <a:solidFill>
                  <a:schemeClr val="tx1">
                    <a:lumMod val="75000"/>
                    <a:lumOff val="25000"/>
                  </a:schemeClr>
                </a:solidFill>
                <a:latin typeface="Calibri" pitchFamily="34" charset="0"/>
                <a:cs typeface="Calibri" pitchFamily="34" charset="0"/>
              </a:rPr>
              <a:t>Technical (bench) and environmental (at-sea) trials are recommended in all cases.  This formal testing process ensures VMS hardware is suitable for it’s intended use in an evidentiary capacity</a:t>
            </a:r>
          </a:p>
          <a:p>
            <a:pPr lvl="0">
              <a:buNone/>
            </a:pPr>
            <a:endParaRPr lang="en-GB" sz="1400" b="1" dirty="0" smtClean="0"/>
          </a:p>
          <a:p>
            <a:pPr>
              <a:defRPr/>
            </a:pPr>
            <a:r>
              <a:rPr lang="en-US" sz="1400" b="1" dirty="0" smtClean="0">
                <a:solidFill>
                  <a:schemeClr val="tx1">
                    <a:lumMod val="75000"/>
                    <a:lumOff val="25000"/>
                  </a:schemeClr>
                </a:solidFill>
                <a:latin typeface="Calibri" pitchFamily="34" charset="0"/>
                <a:cs typeface="Calibri" pitchFamily="34" charset="0"/>
              </a:rPr>
              <a:t>VMS equipment is often the target of tampering and interference:</a:t>
            </a:r>
          </a:p>
          <a:p>
            <a:pPr marL="713232" lvl="4" indent="-292608" fontAlgn="auto">
              <a:spcBef>
                <a:spcPts val="0"/>
              </a:spcBef>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Properly configured VMS hardware is highly resistant to tampering</a:t>
            </a:r>
          </a:p>
          <a:p>
            <a:pPr marL="713232" lvl="4" indent="-292608" fontAlgn="auto">
              <a:spcBef>
                <a:spcPts val="0"/>
              </a:spcBef>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In contrast generic ‘tracking’ devices are less secure and can be easily compromised</a:t>
            </a:r>
          </a:p>
          <a:p>
            <a:pPr marL="713232" lvl="4" indent="-292608" fontAlgn="auto">
              <a:spcBef>
                <a:spcPts val="0"/>
              </a:spcBef>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Improper scripting/configuration/installer passwords can also compromise VMS hardware</a:t>
            </a:r>
          </a:p>
          <a:p>
            <a:pPr marL="713232" lvl="4" indent="-292608" fontAlgn="auto">
              <a:spcBef>
                <a:spcPts val="0"/>
              </a:spcBef>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All hardware products recommended by Pole Star Fisheries for VMS use include strong security   features</a:t>
            </a:r>
            <a:endParaRPr lang="en-GB" sz="1400" b="1" dirty="0" smtClean="0"/>
          </a:p>
          <a:p>
            <a:pPr>
              <a:buNone/>
            </a:pPr>
            <a:endParaRPr lang="en-GB" sz="1400" b="1" dirty="0" smtClean="0"/>
          </a:p>
          <a:p>
            <a:pPr>
              <a:defRPr/>
            </a:pPr>
            <a:r>
              <a:rPr lang="en-US" sz="1400" b="1" dirty="0" smtClean="0">
                <a:solidFill>
                  <a:schemeClr val="tx1">
                    <a:lumMod val="75000"/>
                    <a:lumOff val="25000"/>
                  </a:schemeClr>
                </a:solidFill>
                <a:latin typeface="Calibri" pitchFamily="34" charset="0"/>
                <a:cs typeface="Calibri" pitchFamily="34" charset="0"/>
              </a:rPr>
              <a:t>Pole Star Fisheries has extensive experience assisting with Type Approval procedures including:</a:t>
            </a:r>
          </a:p>
          <a:p>
            <a:pPr marL="713232" lvl="4" indent="-292608" fontAlgn="auto">
              <a:spcBef>
                <a:spcPts val="0"/>
              </a:spcBef>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The Federal Register Notices setting out standards for United States Type Approval </a:t>
            </a:r>
          </a:p>
          <a:p>
            <a:pPr marL="713232" lvl="4" indent="-292608" fontAlgn="auto">
              <a:spcBef>
                <a:spcPts val="0"/>
              </a:spcBef>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(Enhanced Mobile Transceiver Regulations published by NOAA) </a:t>
            </a:r>
          </a:p>
          <a:p>
            <a:pPr marL="713232" lvl="4" indent="-292608" fontAlgn="auto">
              <a:spcBef>
                <a:spcPts val="0"/>
              </a:spcBef>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The South Pacific Forum Fisheries Agency VMS Type Approval </a:t>
            </a:r>
          </a:p>
          <a:p>
            <a:pPr marL="713232" lvl="4" indent="-292608" fontAlgn="auto">
              <a:spcBef>
                <a:spcPts val="0"/>
              </a:spcBef>
              <a:spcAft>
                <a:spcPts val="0"/>
              </a:spcAft>
              <a:buSzPct val="95000"/>
              <a:buNone/>
              <a:defRPr/>
            </a:pPr>
            <a:r>
              <a:rPr lang="en-US" sz="1400" dirty="0" smtClean="0">
                <a:solidFill>
                  <a:schemeClr val="tx1">
                    <a:lumMod val="75000"/>
                    <a:lumOff val="25000"/>
                  </a:schemeClr>
                </a:solidFill>
                <a:latin typeface="Calibri" pitchFamily="34" charset="0"/>
                <a:cs typeface="Calibri" pitchFamily="34" charset="0"/>
              </a:rPr>
              <a:t>         (applicable in 16 countries within the Pacific region)</a:t>
            </a:r>
          </a:p>
          <a:p>
            <a:pPr marL="800100" lvl="4" fontAlgn="auto">
              <a:spcBef>
                <a:spcPts val="0"/>
              </a:spcBef>
              <a:spcAft>
                <a:spcPts val="0"/>
              </a:spcAft>
              <a:buSzPct val="95000"/>
              <a:buNone/>
              <a:defRPr/>
            </a:pPr>
            <a:endParaRPr lang="en-GB" sz="1400" b="1" dirty="0" smtClean="0"/>
          </a:p>
          <a:p>
            <a:pPr>
              <a:defRPr/>
            </a:pPr>
            <a:r>
              <a:rPr lang="en-US" sz="1400" b="1" dirty="0" smtClean="0">
                <a:solidFill>
                  <a:schemeClr val="tx1">
                    <a:lumMod val="75000"/>
                    <a:lumOff val="25000"/>
                  </a:schemeClr>
                </a:solidFill>
                <a:latin typeface="Calibri" pitchFamily="34" charset="0"/>
                <a:cs typeface="Calibri" pitchFamily="34" charset="0"/>
              </a:rPr>
              <a:t>High quality documentation for installation procedures is critical. We recommend that the installation process incorporate tamper-evident security stickers, script/security configurations to harden the VMS equipment; and an annual inspection to verify compliance</a:t>
            </a:r>
          </a:p>
        </p:txBody>
      </p:sp>
      <p:sp>
        <p:nvSpPr>
          <p:cNvPr id="3" name="Title 2"/>
          <p:cNvSpPr>
            <a:spLocks noGrp="1"/>
          </p:cNvSpPr>
          <p:nvPr>
            <p:ph type="title"/>
          </p:nvPr>
        </p:nvSpPr>
        <p:spPr>
          <a:xfrm>
            <a:off x="457200" y="614680"/>
            <a:ext cx="8229600" cy="314960"/>
          </a:xfrm>
        </p:spPr>
        <p:txBody>
          <a:bodyPr/>
          <a:lstStyle/>
          <a:p>
            <a:r>
              <a:rPr lang="en-US" b="1" dirty="0" smtClean="0">
                <a:solidFill>
                  <a:schemeClr val="accent1">
                    <a:lumMod val="75000"/>
                  </a:schemeClr>
                </a:solidFill>
                <a:latin typeface="Calibri" pitchFamily="34" charset="0"/>
                <a:cs typeface="Calibri" pitchFamily="34" charset="0"/>
              </a:rPr>
              <a:t>Type Approval Process</a:t>
            </a: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12</a:t>
            </a:fld>
            <a:endParaRPr lang="en-US" sz="1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5155"/>
            <a:ext cx="8229600" cy="314960"/>
          </a:xfrm>
        </p:spPr>
        <p:txBody>
          <a:bodyPr/>
          <a:lstStyle/>
          <a:p>
            <a:r>
              <a:rPr lang="en-US" b="1" dirty="0" smtClean="0">
                <a:solidFill>
                  <a:schemeClr val="accent1">
                    <a:lumMod val="75000"/>
                  </a:schemeClr>
                </a:solidFill>
                <a:latin typeface="Calibri" pitchFamily="34" charset="0"/>
                <a:cs typeface="Calibri" pitchFamily="34" charset="0"/>
              </a:rPr>
              <a:t>Satellite Service Providers</a:t>
            </a: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13</a:t>
            </a:fld>
            <a:endParaRPr lang="en-US" sz="1000" dirty="0">
              <a:solidFill>
                <a:schemeClr val="bg1">
                  <a:lumMod val="75000"/>
                </a:schemeClr>
              </a:solidFill>
            </a:endParaRPr>
          </a:p>
        </p:txBody>
      </p:sp>
      <p:grpSp>
        <p:nvGrpSpPr>
          <p:cNvPr id="6" name="Group 5"/>
          <p:cNvGrpSpPr/>
          <p:nvPr/>
        </p:nvGrpSpPr>
        <p:grpSpPr>
          <a:xfrm>
            <a:off x="504825" y="1424855"/>
            <a:ext cx="1828800" cy="883315"/>
            <a:chOff x="685800" y="1815990"/>
            <a:chExt cx="1828800" cy="883315"/>
          </a:xfrm>
        </p:grpSpPr>
        <p:pic>
          <p:nvPicPr>
            <p:cNvPr id="7" name="Picture 3"/>
            <p:cNvPicPr>
              <a:picLocks noChangeAspect="1" noChangeArrowheads="1"/>
            </p:cNvPicPr>
            <p:nvPr/>
          </p:nvPicPr>
          <p:blipFill>
            <a:blip r:embed="rId2" cstate="print"/>
            <a:srcRect/>
            <a:stretch>
              <a:fillRect/>
            </a:stretch>
          </p:blipFill>
          <p:spPr bwMode="auto">
            <a:xfrm>
              <a:off x="704850" y="1830625"/>
              <a:ext cx="1809750" cy="868680"/>
            </a:xfrm>
            <a:prstGeom prst="rect">
              <a:avLst/>
            </a:prstGeom>
            <a:noFill/>
            <a:ln w="9525">
              <a:noFill/>
              <a:miter lim="800000"/>
              <a:headEnd/>
              <a:tailEnd/>
            </a:ln>
          </p:spPr>
        </p:pic>
        <p:sp>
          <p:nvSpPr>
            <p:cNvPr id="8" name="Rectangle 7"/>
            <p:cNvSpPr/>
            <p:nvPr/>
          </p:nvSpPr>
          <p:spPr>
            <a:xfrm>
              <a:off x="685800" y="1815990"/>
              <a:ext cx="1828800" cy="8778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cs typeface="Calibri" pitchFamily="34" charset="0"/>
              </a:endParaRPr>
            </a:p>
          </p:txBody>
        </p:sp>
      </p:grpSp>
      <p:grpSp>
        <p:nvGrpSpPr>
          <p:cNvPr id="9" name="Group 8"/>
          <p:cNvGrpSpPr/>
          <p:nvPr/>
        </p:nvGrpSpPr>
        <p:grpSpPr>
          <a:xfrm>
            <a:off x="500063" y="2605955"/>
            <a:ext cx="1833562" cy="877830"/>
            <a:chOff x="681038" y="2958990"/>
            <a:chExt cx="1833562" cy="877830"/>
          </a:xfrm>
        </p:grpSpPr>
        <p:pic>
          <p:nvPicPr>
            <p:cNvPr id="10" name="Picture 2"/>
            <p:cNvPicPr>
              <a:picLocks noChangeAspect="1" noChangeArrowheads="1"/>
            </p:cNvPicPr>
            <p:nvPr/>
          </p:nvPicPr>
          <p:blipFill>
            <a:blip r:embed="rId3" cstate="print"/>
            <a:srcRect/>
            <a:stretch>
              <a:fillRect/>
            </a:stretch>
          </p:blipFill>
          <p:spPr bwMode="auto">
            <a:xfrm>
              <a:off x="704850" y="2968140"/>
              <a:ext cx="1809750" cy="868680"/>
            </a:xfrm>
            <a:prstGeom prst="rect">
              <a:avLst/>
            </a:prstGeom>
            <a:noFill/>
            <a:ln w="9525">
              <a:noFill/>
              <a:miter lim="800000"/>
              <a:headEnd/>
              <a:tailEnd/>
            </a:ln>
          </p:spPr>
        </p:pic>
        <p:sp>
          <p:nvSpPr>
            <p:cNvPr id="11" name="Rectangle 10"/>
            <p:cNvSpPr/>
            <p:nvPr/>
          </p:nvSpPr>
          <p:spPr>
            <a:xfrm>
              <a:off x="681038" y="2958990"/>
              <a:ext cx="1828800" cy="8778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cs typeface="Calibri" pitchFamily="34" charset="0"/>
              </a:endParaRPr>
            </a:p>
          </p:txBody>
        </p:sp>
      </p:grpSp>
      <p:sp>
        <p:nvSpPr>
          <p:cNvPr id="12" name="Rectangle 11"/>
          <p:cNvSpPr/>
          <p:nvPr/>
        </p:nvSpPr>
        <p:spPr>
          <a:xfrm>
            <a:off x="500063" y="3801343"/>
            <a:ext cx="1828800" cy="8778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itchFamily="34" charset="0"/>
              <a:cs typeface="Calibri" pitchFamily="34" charset="0"/>
            </a:endParaRPr>
          </a:p>
        </p:txBody>
      </p:sp>
      <p:sp>
        <p:nvSpPr>
          <p:cNvPr id="13" name="Rectangle 12"/>
          <p:cNvSpPr/>
          <p:nvPr/>
        </p:nvSpPr>
        <p:spPr>
          <a:xfrm>
            <a:off x="500063" y="4995910"/>
            <a:ext cx="1828800" cy="8778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cs typeface="Calibri" pitchFamily="34" charset="0"/>
            </a:endParaRPr>
          </a:p>
        </p:txBody>
      </p:sp>
      <p:pic>
        <p:nvPicPr>
          <p:cNvPr id="14" name="Picture 2"/>
          <p:cNvPicPr>
            <a:picLocks noChangeAspect="1" noChangeArrowheads="1"/>
          </p:cNvPicPr>
          <p:nvPr/>
        </p:nvPicPr>
        <p:blipFill>
          <a:blip r:embed="rId4" cstate="print"/>
          <a:srcRect/>
          <a:stretch>
            <a:fillRect/>
          </a:stretch>
        </p:blipFill>
        <p:spPr bwMode="auto">
          <a:xfrm>
            <a:off x="665740" y="5072720"/>
            <a:ext cx="1525063" cy="729695"/>
          </a:xfrm>
          <a:prstGeom prst="rect">
            <a:avLst/>
          </a:prstGeom>
          <a:noFill/>
          <a:ln w="9525">
            <a:noFill/>
            <a:miter lim="800000"/>
            <a:headEnd/>
            <a:tailEnd/>
          </a:ln>
        </p:spPr>
      </p:pic>
      <p:pic>
        <p:nvPicPr>
          <p:cNvPr id="15" name="Picture 3"/>
          <p:cNvPicPr>
            <a:picLocks noChangeAspect="1" noChangeArrowheads="1"/>
          </p:cNvPicPr>
          <p:nvPr/>
        </p:nvPicPr>
        <p:blipFill>
          <a:blip r:embed="rId5" cstate="print"/>
          <a:srcRect/>
          <a:stretch>
            <a:fillRect/>
          </a:stretch>
        </p:blipFill>
        <p:spPr bwMode="auto">
          <a:xfrm>
            <a:off x="550525" y="3959280"/>
            <a:ext cx="1727500" cy="614480"/>
          </a:xfrm>
          <a:prstGeom prst="rect">
            <a:avLst/>
          </a:prstGeom>
          <a:noFill/>
          <a:ln w="9525">
            <a:noFill/>
            <a:miter lim="800000"/>
            <a:headEnd/>
            <a:tailEnd/>
          </a:ln>
        </p:spPr>
      </p:pic>
      <p:sp>
        <p:nvSpPr>
          <p:cNvPr id="16" name="TextBox 15"/>
          <p:cNvSpPr txBox="1"/>
          <p:nvPr/>
        </p:nvSpPr>
        <p:spPr>
          <a:xfrm>
            <a:off x="2509180" y="1386450"/>
            <a:ext cx="6248400" cy="954107"/>
          </a:xfrm>
          <a:prstGeom prst="rect">
            <a:avLst/>
          </a:prstGeom>
          <a:noFill/>
        </p:spPr>
        <p:txBody>
          <a:bodyPr wrap="square" rtlCol="0">
            <a:spAutoFit/>
          </a:bodyPr>
          <a:lstStyle/>
          <a:p>
            <a:r>
              <a:rPr lang="en-US" sz="1400" b="1" dirty="0" smtClean="0">
                <a:solidFill>
                  <a:schemeClr val="tx1">
                    <a:lumMod val="75000"/>
                    <a:lumOff val="25000"/>
                  </a:schemeClr>
                </a:solidFill>
                <a:latin typeface="Calibri" pitchFamily="34" charset="0"/>
                <a:cs typeface="Calibri" pitchFamily="34" charset="0"/>
              </a:rPr>
              <a:t>Inmarsat is an internationally recognized pioneer in the satellite communication industry. The Inmarsat-C network is widely used for VMS, and provides GPS tracking, email and safety services (via the Global Maritime Distress Safety System). Vizada and Stratos provide Inmarsat airtime to Pole Star Fisheries.</a:t>
            </a:r>
            <a:endParaRPr lang="en-US" sz="1400" b="1" dirty="0">
              <a:solidFill>
                <a:schemeClr val="tx1">
                  <a:lumMod val="75000"/>
                  <a:lumOff val="25000"/>
                </a:schemeClr>
              </a:solidFill>
              <a:latin typeface="Calibri" pitchFamily="34" charset="0"/>
              <a:cs typeface="Calibri" pitchFamily="34" charset="0"/>
            </a:endParaRPr>
          </a:p>
        </p:txBody>
      </p:sp>
      <p:sp>
        <p:nvSpPr>
          <p:cNvPr id="17" name="TextBox 16"/>
          <p:cNvSpPr txBox="1"/>
          <p:nvPr/>
        </p:nvSpPr>
        <p:spPr>
          <a:xfrm>
            <a:off x="2509180" y="2576700"/>
            <a:ext cx="6248400" cy="954107"/>
          </a:xfrm>
          <a:prstGeom prst="rect">
            <a:avLst/>
          </a:prstGeom>
          <a:noFill/>
        </p:spPr>
        <p:txBody>
          <a:bodyPr wrap="square" rtlCol="0">
            <a:spAutoFit/>
          </a:bodyPr>
          <a:lstStyle/>
          <a:p>
            <a:r>
              <a:rPr lang="en-US" sz="1400" b="1" dirty="0" smtClean="0">
                <a:solidFill>
                  <a:schemeClr val="tx1">
                    <a:lumMod val="75000"/>
                    <a:lumOff val="25000"/>
                  </a:schemeClr>
                </a:solidFill>
                <a:latin typeface="Calibri" pitchFamily="34" charset="0"/>
                <a:cs typeface="Calibri" pitchFamily="34" charset="0"/>
              </a:rPr>
              <a:t>Iridium is the world’s only truly global mobile satellite communications company. Iridium is particularly suited to VMS applications requiring a high number of electronic forms and/or for coverage at high latitudes (&gt;70</a:t>
            </a:r>
            <a:r>
              <a:rPr lang="en-US" sz="1400" dirty="0" smtClean="0"/>
              <a:t>°</a:t>
            </a:r>
            <a:r>
              <a:rPr lang="en-US" sz="1400" b="1" dirty="0" smtClean="0">
                <a:solidFill>
                  <a:schemeClr val="tx1">
                    <a:lumMod val="75000"/>
                    <a:lumOff val="25000"/>
                  </a:schemeClr>
                </a:solidFill>
                <a:latin typeface="Calibri" pitchFamily="34" charset="0"/>
                <a:cs typeface="Calibri" pitchFamily="34" charset="0"/>
              </a:rPr>
              <a:t>). Pole Star Fisheries is an authorized Iridium Value Added Reseller.</a:t>
            </a:r>
            <a:endParaRPr lang="en-US" sz="1400" b="1" dirty="0">
              <a:solidFill>
                <a:schemeClr val="tx1">
                  <a:lumMod val="75000"/>
                  <a:lumOff val="25000"/>
                </a:schemeClr>
              </a:solidFill>
              <a:latin typeface="Calibri" pitchFamily="34" charset="0"/>
              <a:cs typeface="Calibri" pitchFamily="34" charset="0"/>
            </a:endParaRPr>
          </a:p>
        </p:txBody>
      </p:sp>
      <p:sp>
        <p:nvSpPr>
          <p:cNvPr id="18" name="TextBox 17"/>
          <p:cNvSpPr txBox="1"/>
          <p:nvPr/>
        </p:nvSpPr>
        <p:spPr>
          <a:xfrm>
            <a:off x="2509180" y="3767255"/>
            <a:ext cx="6248400" cy="954107"/>
          </a:xfrm>
          <a:prstGeom prst="rect">
            <a:avLst/>
          </a:prstGeom>
          <a:noFill/>
        </p:spPr>
        <p:txBody>
          <a:bodyPr wrap="square" rtlCol="0">
            <a:spAutoFit/>
          </a:bodyPr>
          <a:lstStyle/>
          <a:p>
            <a:r>
              <a:rPr lang="en-US" sz="1400" b="1" dirty="0" smtClean="0">
                <a:solidFill>
                  <a:schemeClr val="tx1">
                    <a:lumMod val="75000"/>
                    <a:lumOff val="25000"/>
                  </a:schemeClr>
                </a:solidFill>
                <a:latin typeface="Calibri" pitchFamily="34" charset="0"/>
                <a:cs typeface="Calibri" pitchFamily="34" charset="0"/>
              </a:rPr>
              <a:t>SkyWave Mobile Communications provides satellite data communication products and network services to enable low-cost and dependable security and remote management of mobile and fixed assets.  Operating on the Inmarsat IsatM2M network, the DMR range of products is ideal for VMS on small to midsize vessels.</a:t>
            </a:r>
            <a:endParaRPr lang="en-US" sz="1400" b="1" dirty="0">
              <a:solidFill>
                <a:schemeClr val="tx1">
                  <a:lumMod val="75000"/>
                  <a:lumOff val="25000"/>
                </a:schemeClr>
              </a:solidFill>
              <a:latin typeface="Calibri" pitchFamily="34" charset="0"/>
              <a:cs typeface="Calibri" pitchFamily="34" charset="0"/>
            </a:endParaRPr>
          </a:p>
        </p:txBody>
      </p:sp>
      <p:sp>
        <p:nvSpPr>
          <p:cNvPr id="19" name="TextBox 18"/>
          <p:cNvSpPr txBox="1"/>
          <p:nvPr/>
        </p:nvSpPr>
        <p:spPr>
          <a:xfrm>
            <a:off x="2470775" y="4957505"/>
            <a:ext cx="6248400" cy="954107"/>
          </a:xfrm>
          <a:prstGeom prst="rect">
            <a:avLst/>
          </a:prstGeom>
          <a:noFill/>
        </p:spPr>
        <p:txBody>
          <a:bodyPr wrap="square" rtlCol="0">
            <a:spAutoFit/>
          </a:bodyPr>
          <a:lstStyle/>
          <a:p>
            <a:r>
              <a:rPr lang="en-US" sz="1400" b="1" dirty="0" smtClean="0">
                <a:solidFill>
                  <a:schemeClr val="tx1">
                    <a:lumMod val="75000"/>
                    <a:lumOff val="25000"/>
                  </a:schemeClr>
                </a:solidFill>
                <a:latin typeface="Calibri" pitchFamily="34" charset="0"/>
                <a:cs typeface="Calibri" pitchFamily="34" charset="0"/>
              </a:rPr>
              <a:t>Globalstar offers specialized simplex data products to send GPS information from remote locations.  These devices are small form factor, low-power devices.  Ideal for covert installation and particularly suited to small fishing boats, this option is suited to even the smallest artisanal fishing vessels.</a:t>
            </a:r>
            <a:endParaRPr lang="en-US" sz="1400" b="1" dirty="0">
              <a:solidFill>
                <a:schemeClr val="tx1">
                  <a:lumMod val="75000"/>
                  <a:lumOff val="25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3" name="Title 2"/>
          <p:cNvSpPr>
            <a:spLocks noGrp="1"/>
          </p:cNvSpPr>
          <p:nvPr>
            <p:ph type="title"/>
          </p:nvPr>
        </p:nvSpPr>
        <p:spPr>
          <a:xfrm>
            <a:off x="476250" y="605155"/>
            <a:ext cx="8229600" cy="314960"/>
          </a:xfrm>
        </p:spPr>
        <p:txBody>
          <a:bodyPr/>
          <a:lstStyle/>
          <a:p>
            <a:r>
              <a:rPr lang="en-US" b="1" dirty="0" smtClean="0">
                <a:solidFill>
                  <a:schemeClr val="accent1">
                    <a:lumMod val="75000"/>
                  </a:schemeClr>
                </a:solidFill>
                <a:latin typeface="Calibri" pitchFamily="34" charset="0"/>
                <a:cs typeface="Calibri" pitchFamily="34" charset="0"/>
              </a:rPr>
              <a:t>Pole Star Fisheries Solutions offer Global Coverage</a:t>
            </a: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14</a:t>
            </a:fld>
            <a:endParaRPr lang="en-US" sz="1000" dirty="0"/>
          </a:p>
        </p:txBody>
      </p:sp>
      <p:sp>
        <p:nvSpPr>
          <p:cNvPr id="2" name="Content Placeholder 1"/>
          <p:cNvSpPr>
            <a:spLocks noGrp="1"/>
          </p:cNvSpPr>
          <p:nvPr>
            <p:ph idx="1"/>
          </p:nvPr>
        </p:nvSpPr>
        <p:spPr>
          <a:xfrm>
            <a:off x="314325" y="1066800"/>
            <a:ext cx="8229600" cy="4777740"/>
          </a:xfrm>
        </p:spPr>
        <p:txBody>
          <a:bodyPr/>
          <a:lstStyle/>
          <a:p>
            <a:pPr marL="274320" lvl="0" indent="0">
              <a:spcBef>
                <a:spcPts val="1200"/>
              </a:spcBef>
            </a:pPr>
            <a:r>
              <a:rPr lang="en-US" sz="1300" b="1" dirty="0" smtClean="0">
                <a:solidFill>
                  <a:schemeClr val="tx1">
                    <a:lumMod val="75000"/>
                    <a:lumOff val="25000"/>
                  </a:schemeClr>
                </a:solidFill>
                <a:latin typeface="Calibri" pitchFamily="34" charset="0"/>
                <a:cs typeface="Calibri" pitchFamily="34" charset="0"/>
              </a:rPr>
              <a:t>  An estimated 55,000 vessels report today via the communications providers shown – including both Fisheries VMS and Merchant Maritime LRIT systems. </a:t>
            </a:r>
          </a:p>
          <a:p>
            <a:pPr marL="274320" lvl="0" indent="0">
              <a:spcBef>
                <a:spcPts val="1200"/>
              </a:spcBef>
            </a:pPr>
            <a:r>
              <a:rPr lang="en-US" sz="1300" b="1" dirty="0" smtClean="0">
                <a:solidFill>
                  <a:schemeClr val="tx1">
                    <a:lumMod val="75000"/>
                    <a:lumOff val="25000"/>
                  </a:schemeClr>
                </a:solidFill>
                <a:latin typeface="Calibri" pitchFamily="34" charset="0"/>
                <a:cs typeface="Calibri" pitchFamily="34" charset="0"/>
              </a:rPr>
              <a:t>  Over 12,000 of these vessels are monitored by Pole Star Fisheries, in areas that span over over 90 countries and territories worldwide (shown below):</a:t>
            </a:r>
          </a:p>
        </p:txBody>
      </p:sp>
      <p:pic>
        <p:nvPicPr>
          <p:cNvPr id="12" name="Picture 4"/>
          <p:cNvPicPr>
            <a:picLocks noChangeAspect="1" noChangeArrowheads="1"/>
          </p:cNvPicPr>
          <p:nvPr/>
        </p:nvPicPr>
        <p:blipFill>
          <a:blip r:embed="rId2" cstate="print"/>
          <a:srcRect/>
          <a:stretch>
            <a:fillRect/>
          </a:stretch>
        </p:blipFill>
        <p:spPr bwMode="auto">
          <a:xfrm>
            <a:off x="514350" y="2217565"/>
            <a:ext cx="8039100" cy="42391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800" y="1304925"/>
            <a:ext cx="441007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With increasing sophistication of VMS hardware it is now possible to capture sensor data along with GPS location and time information</a:t>
            </a:r>
          </a:p>
          <a:p>
            <a:pPr lvl="0" fontAlgn="auto">
              <a:spcAft>
                <a:spcPts val="0"/>
              </a:spcAft>
              <a:buNone/>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Available options include:</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J1939 Engine Data </a:t>
            </a:r>
          </a:p>
          <a:p>
            <a:pPr lvl="0" indent="-292608" fontAlgn="auto">
              <a:spcAft>
                <a:spcPts val="0"/>
              </a:spcAft>
              <a:buNone/>
              <a:defRPr/>
            </a:pPr>
            <a:r>
              <a:rPr lang="en-US" sz="1400" dirty="0" smtClean="0">
                <a:solidFill>
                  <a:schemeClr val="tx1">
                    <a:lumMod val="75000"/>
                    <a:lumOff val="25000"/>
                  </a:schemeClr>
                </a:solidFill>
                <a:latin typeface="Calibri" pitchFamily="34" charset="0"/>
                <a:cs typeface="Calibri" pitchFamily="34" charset="0"/>
              </a:rPr>
              <a:t>        (engine RPM, fuel consumption data)</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NMEA-2000 data</a:t>
            </a:r>
          </a:p>
          <a:p>
            <a:pPr lvl="0" indent="-292608" fontAlgn="auto">
              <a:spcAft>
                <a:spcPts val="0"/>
              </a:spcAft>
              <a:buNone/>
              <a:defRPr/>
            </a:pPr>
            <a:r>
              <a:rPr lang="en-US" sz="1400" dirty="0" smtClean="0">
                <a:solidFill>
                  <a:schemeClr val="tx1">
                    <a:lumMod val="75000"/>
                    <a:lumOff val="25000"/>
                  </a:schemeClr>
                </a:solidFill>
                <a:latin typeface="Calibri" pitchFamily="34" charset="0"/>
                <a:cs typeface="Calibri" pitchFamily="34" charset="0"/>
              </a:rPr>
              <a:t>        (depth soundings, speed-over-water)</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Analog sensors; attached to winch drums and  </a:t>
            </a:r>
          </a:p>
          <a:p>
            <a:pPr lvl="0" indent="-292608" fontAlgn="auto">
              <a:spcAft>
                <a:spcPts val="0"/>
              </a:spcAft>
              <a:buNone/>
              <a:defRPr/>
            </a:pPr>
            <a:r>
              <a:rPr lang="en-US" sz="1400" dirty="0" smtClean="0">
                <a:solidFill>
                  <a:schemeClr val="tx1">
                    <a:lumMod val="75000"/>
                    <a:lumOff val="25000"/>
                  </a:schemeClr>
                </a:solidFill>
                <a:latin typeface="Calibri" pitchFamily="34" charset="0"/>
                <a:cs typeface="Calibri" pitchFamily="34" charset="0"/>
              </a:rPr>
              <a:t>        hydraulic lines to monitor gear deployment and  retraction</a:t>
            </a:r>
          </a:p>
          <a:p>
            <a:pPr lvl="0" fontAlgn="auto">
              <a:spcAft>
                <a:spcPts val="0"/>
              </a:spcAft>
              <a:defRPr/>
            </a:pPr>
            <a:endParaRPr lang="en-US" sz="1400"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Additional options on Fleet Broadband and Iridium </a:t>
            </a:r>
            <a:r>
              <a:rPr lang="en-US" sz="1400" b="1" dirty="0" err="1" smtClean="0">
                <a:solidFill>
                  <a:schemeClr val="tx1">
                    <a:lumMod val="75000"/>
                    <a:lumOff val="25000"/>
                  </a:schemeClr>
                </a:solidFill>
                <a:latin typeface="Calibri" pitchFamily="34" charset="0"/>
                <a:cs typeface="Calibri" pitchFamily="34" charset="0"/>
              </a:rPr>
              <a:t>OpenPort</a:t>
            </a:r>
            <a:r>
              <a:rPr lang="en-US" sz="1400" b="1" dirty="0" smtClean="0">
                <a:solidFill>
                  <a:schemeClr val="tx1">
                    <a:lumMod val="75000"/>
                    <a:lumOff val="25000"/>
                  </a:schemeClr>
                </a:solidFill>
                <a:latin typeface="Calibri" pitchFamily="34" charset="0"/>
                <a:cs typeface="Calibri" pitchFamily="34" charset="0"/>
              </a:rPr>
              <a:t>:</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a:t>
            </a:r>
            <a:r>
              <a:rPr lang="en-US" sz="1400" dirty="0" err="1" smtClean="0">
                <a:solidFill>
                  <a:schemeClr val="tx1">
                    <a:lumMod val="75000"/>
                    <a:lumOff val="25000"/>
                  </a:schemeClr>
                </a:solidFill>
                <a:latin typeface="Calibri" pitchFamily="34" charset="0"/>
                <a:cs typeface="Calibri" pitchFamily="34" charset="0"/>
              </a:rPr>
              <a:t>Realtime</a:t>
            </a:r>
            <a:r>
              <a:rPr lang="en-US" sz="1400" dirty="0" smtClean="0">
                <a:solidFill>
                  <a:schemeClr val="tx1">
                    <a:lumMod val="75000"/>
                    <a:lumOff val="25000"/>
                  </a:schemeClr>
                </a:solidFill>
                <a:latin typeface="Calibri" pitchFamily="34" charset="0"/>
                <a:cs typeface="Calibri" pitchFamily="34" charset="0"/>
              </a:rPr>
              <a:t> GPS data (&lt;1 minute resolution)</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Slow frame rate video capture</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Enhanced Gear Sensor Resolution</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RFID tag readers</a:t>
            </a:r>
          </a:p>
        </p:txBody>
      </p:sp>
      <p:sp>
        <p:nvSpPr>
          <p:cNvPr id="3" name="Title 2"/>
          <p:cNvSpPr>
            <a:spLocks noGrp="1"/>
          </p:cNvSpPr>
          <p:nvPr>
            <p:ph type="title"/>
          </p:nvPr>
        </p:nvSpPr>
        <p:spPr>
          <a:xfrm>
            <a:off x="457200" y="614680"/>
            <a:ext cx="8229600" cy="314960"/>
          </a:xfrm>
        </p:spPr>
        <p:txBody>
          <a:bodyPr/>
          <a:lstStyle/>
          <a:p>
            <a:r>
              <a:rPr lang="en-US" b="1" dirty="0" smtClean="0">
                <a:solidFill>
                  <a:schemeClr val="accent1">
                    <a:lumMod val="75000"/>
                  </a:schemeClr>
                </a:solidFill>
                <a:latin typeface="Calibri" pitchFamily="34" charset="0"/>
                <a:cs typeface="Calibri" pitchFamily="34" charset="0"/>
              </a:rPr>
              <a:t>Fishing Gear &amp; Engine Sensors</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15</a:t>
            </a:fld>
            <a:endParaRPr lang="en-US" sz="1000" dirty="0"/>
          </a:p>
        </p:txBody>
      </p:sp>
      <p:pic>
        <p:nvPicPr>
          <p:cNvPr id="8" name="Picture 2"/>
          <p:cNvPicPr>
            <a:picLocks noChangeAspect="1" noChangeArrowheads="1"/>
          </p:cNvPicPr>
          <p:nvPr/>
        </p:nvPicPr>
        <p:blipFill>
          <a:blip r:embed="rId2" cstate="print"/>
          <a:srcRect/>
          <a:stretch>
            <a:fillRect/>
          </a:stretch>
        </p:blipFill>
        <p:spPr bwMode="auto">
          <a:xfrm>
            <a:off x="4892863" y="1354430"/>
            <a:ext cx="3966968" cy="234240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4898886" y="3878787"/>
            <a:ext cx="3970470" cy="23444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800" y="1295400"/>
            <a:ext cx="441007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VMS provides an overview of known vessels – those with permits/licenses and transmitting position information</a:t>
            </a:r>
          </a:p>
          <a:p>
            <a:pPr lvl="0" fontAlgn="auto">
              <a:spcAft>
                <a:spcPts val="0"/>
              </a:spcAft>
              <a:buNone/>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IUU detection, using Satellite Radar, helps to identify potential hotspots for illegal fishing and VMS non-reporting by:</a:t>
            </a:r>
          </a:p>
          <a:p>
            <a:pPr lvl="0" indent="-283464">
              <a:buFont typeface="Arial" pitchFamily="34" charset="0"/>
              <a:buChar char="•"/>
              <a:defRPr/>
            </a:pPr>
            <a:r>
              <a:rPr lang="en-US" sz="1400" b="1" dirty="0" smtClean="0">
                <a:solidFill>
                  <a:schemeClr val="tx1">
                    <a:lumMod val="75000"/>
                    <a:lumOff val="25000"/>
                  </a:schemeClr>
                </a:solidFill>
                <a:latin typeface="Calibri" pitchFamily="34" charset="0"/>
                <a:cs typeface="Calibri" pitchFamily="34" charset="0"/>
              </a:rPr>
              <a:t> </a:t>
            </a:r>
            <a:r>
              <a:rPr lang="en-US" sz="1400" dirty="0" smtClean="0">
                <a:solidFill>
                  <a:schemeClr val="tx1">
                    <a:lumMod val="75000"/>
                    <a:lumOff val="25000"/>
                  </a:schemeClr>
                </a:solidFill>
                <a:latin typeface="Calibri" pitchFamily="34" charset="0"/>
                <a:cs typeface="Calibri" pitchFamily="34" charset="0"/>
              </a:rPr>
              <a:t>Estimating the total vessel count in area</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Matching all known vessels to VMS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Identifying approximate size ranges and count  </a:t>
            </a:r>
          </a:p>
          <a:p>
            <a:pPr lvl="0">
              <a:spcBef>
                <a:spcPts val="0"/>
              </a:spcBef>
              <a:buNone/>
              <a:defRPr/>
            </a:pPr>
            <a:r>
              <a:rPr lang="en-US" sz="1400" dirty="0" smtClean="0">
                <a:solidFill>
                  <a:schemeClr val="tx1">
                    <a:lumMod val="75000"/>
                    <a:lumOff val="25000"/>
                  </a:schemeClr>
                </a:solidFill>
                <a:latin typeface="Calibri" pitchFamily="34" charset="0"/>
                <a:cs typeface="Calibri" pitchFamily="34" charset="0"/>
              </a:rPr>
              <a:t>          of unknown vessels; i.e. &lt;10m, 10-20m, &gt;20m</a:t>
            </a:r>
          </a:p>
          <a:p>
            <a:pPr lvl="0">
              <a:spcBef>
                <a:spcPts val="0"/>
              </a:spcBef>
              <a:defRPr/>
            </a:pPr>
            <a:endParaRPr lang="en-US" sz="1400"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Meteorological Data provides a further indication of the most active areas for Highly Migratory Species</a:t>
            </a:r>
          </a:p>
          <a:p>
            <a:pPr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The combination of these two technologies enables precisely targeted deployment of surveillance assets</a:t>
            </a:r>
          </a:p>
        </p:txBody>
      </p:sp>
      <p:sp>
        <p:nvSpPr>
          <p:cNvPr id="3" name="Title 2"/>
          <p:cNvSpPr>
            <a:spLocks noGrp="1"/>
          </p:cNvSpPr>
          <p:nvPr>
            <p:ph type="title"/>
          </p:nvPr>
        </p:nvSpPr>
        <p:spPr>
          <a:xfrm>
            <a:off x="457200" y="605155"/>
            <a:ext cx="8229600" cy="314960"/>
          </a:xfrm>
        </p:spPr>
        <p:txBody>
          <a:bodyPr/>
          <a:lstStyle/>
          <a:p>
            <a:r>
              <a:rPr lang="en-US" b="1" dirty="0" smtClean="0">
                <a:solidFill>
                  <a:schemeClr val="accent1">
                    <a:lumMod val="75000"/>
                  </a:schemeClr>
                </a:solidFill>
                <a:latin typeface="Calibri" pitchFamily="34" charset="0"/>
                <a:cs typeface="Calibri" pitchFamily="34" charset="0"/>
              </a:rPr>
              <a:t>Illegal, Unregulated and Unreported Fishing</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16</a:t>
            </a:fld>
            <a:endParaRPr lang="en-US" sz="1000" dirty="0"/>
          </a:p>
        </p:txBody>
      </p:sp>
      <p:pic>
        <p:nvPicPr>
          <p:cNvPr id="7" name="Picture 3"/>
          <p:cNvPicPr>
            <a:picLocks noChangeAspect="1" noChangeArrowheads="1"/>
          </p:cNvPicPr>
          <p:nvPr/>
        </p:nvPicPr>
        <p:blipFill>
          <a:blip r:embed="rId2" cstate="print"/>
          <a:srcRect/>
          <a:stretch>
            <a:fillRect/>
          </a:stretch>
        </p:blipFill>
        <p:spPr bwMode="auto">
          <a:xfrm>
            <a:off x="4870311" y="3828919"/>
            <a:ext cx="3977125" cy="2344511"/>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4870312" y="1344905"/>
            <a:ext cx="3977124" cy="23445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6750" y="1847850"/>
            <a:ext cx="4248150" cy="3305175"/>
          </a:xfrm>
        </p:spPr>
        <p:txBody>
          <a:bodyPr/>
          <a:lstStyle/>
          <a:p>
            <a:pPr lvl="0"/>
            <a:r>
              <a:rPr lang="en-US" sz="1400" b="1" dirty="0" smtClean="0">
                <a:solidFill>
                  <a:schemeClr val="tx1">
                    <a:lumMod val="75000"/>
                    <a:lumOff val="25000"/>
                  </a:schemeClr>
                </a:solidFill>
                <a:latin typeface="Calibri" pitchFamily="34" charset="0"/>
                <a:cs typeface="Calibri" pitchFamily="34" charset="0"/>
              </a:rPr>
              <a:t>Monitoring, Control and Surveillance</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Performance, Security and Reliability</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Fisheries Intelligence and Surveillance</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Remote Access Options</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Training and Certification</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Search &amp; Rescue and Counter-Piracy</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Prosecution and Legal Support</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Case Study: Australian Fisheries</a:t>
            </a:r>
            <a:endParaRPr lang="en-US" sz="1600" dirty="0">
              <a:solidFill>
                <a:schemeClr val="tx1">
                  <a:lumMod val="75000"/>
                  <a:lumOff val="25000"/>
                </a:schemeClr>
              </a:solidFill>
              <a:latin typeface="Calibri" pitchFamily="34" charset="0"/>
              <a:cs typeface="Calibri" pitchFamily="34" charset="0"/>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17</a:t>
            </a:fld>
            <a:endParaRPr lang="en-US" sz="1000" dirty="0">
              <a:solidFill>
                <a:schemeClr val="bg1">
                  <a:lumMod val="75000"/>
                </a:schemeClr>
              </a:solidFill>
            </a:endParaRPr>
          </a:p>
        </p:txBody>
      </p:sp>
      <p:sp>
        <p:nvSpPr>
          <p:cNvPr id="5" name="Title 1"/>
          <p:cNvSpPr txBox="1">
            <a:spLocks/>
          </p:cNvSpPr>
          <p:nvPr/>
        </p:nvSpPr>
        <p:spPr>
          <a:xfrm>
            <a:off x="4874994" y="809625"/>
            <a:ext cx="4154705" cy="1444140"/>
          </a:xfrm>
          <a:prstGeom prst="rect">
            <a:avLst/>
          </a:prstGeom>
        </p:spPr>
        <p:txBody>
          <a:bodyPr>
            <a:noAutofit/>
          </a:bodyPr>
          <a:lstStyle/>
          <a:p>
            <a:pPr lvl="0" defTabSz="914400" fontAlgn="auto">
              <a:spcAft>
                <a:spcPts val="0"/>
              </a:spcAft>
              <a:defRPr/>
            </a:pPr>
            <a:r>
              <a:rPr lang="en-US" sz="2400" b="1" dirty="0" smtClean="0">
                <a:solidFill>
                  <a:schemeClr val="accent1">
                    <a:lumMod val="75000"/>
                  </a:schemeClr>
                </a:solidFill>
                <a:latin typeface="Calibri" pitchFamily="34" charset="0"/>
                <a:ea typeface="+mj-ea"/>
                <a:cs typeface="Calibri" pitchFamily="34" charset="0"/>
              </a:rPr>
              <a:t>Fisheries Monitoring Center</a:t>
            </a:r>
            <a:endParaRPr lang="en-US" sz="2800" b="1" dirty="0" smtClean="0">
              <a:solidFill>
                <a:schemeClr val="accent1">
                  <a:lumMod val="75000"/>
                </a:schemeClr>
              </a:solidFill>
              <a:latin typeface="Calibri" pitchFamily="34" charset="0"/>
              <a:ea typeface="+mj-ea"/>
              <a:cs typeface="Calibri" pitchFamily="34" charset="0"/>
            </a:endParaRPr>
          </a:p>
          <a:p>
            <a:pPr lvl="0" defTabSz="914400" fontAlgn="auto">
              <a:spcAft>
                <a:spcPts val="0"/>
              </a:spcAft>
              <a:defRPr/>
            </a:pPr>
            <a:r>
              <a:rPr lang="en-US" sz="1400" dirty="0" smtClean="0">
                <a:solidFill>
                  <a:schemeClr val="accent1">
                    <a:lumMod val="75000"/>
                  </a:schemeClr>
                </a:solidFill>
                <a:latin typeface="Calibri" pitchFamily="34" charset="0"/>
                <a:ea typeface="+mj-ea"/>
                <a:cs typeface="Calibri" pitchFamily="34" charset="0"/>
              </a:rPr>
              <a:t>Custom built consoles and monitoring centers for use in fisheries surveillance applications</a:t>
            </a:r>
          </a:p>
          <a:p>
            <a:pPr lvl="0" defTabSz="914400" fontAlgn="auto">
              <a:spcAft>
                <a:spcPts val="0"/>
              </a:spcAft>
              <a:defRPr/>
            </a:pPr>
            <a:endParaRPr kumimoji="0" lang="en-US" sz="1400"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endParaRPr>
          </a:p>
        </p:txBody>
      </p:sp>
      <p:cxnSp>
        <p:nvCxnSpPr>
          <p:cNvPr id="8" name="Straight Connector 7"/>
          <p:cNvCxnSpPr/>
          <p:nvPr/>
        </p:nvCxnSpPr>
        <p:spPr>
          <a:xfrm>
            <a:off x="4582605" y="-8709"/>
            <a:ext cx="0" cy="6858000"/>
          </a:xfrm>
          <a:prstGeom prst="line">
            <a:avLst/>
          </a:prstGeom>
          <a:ln w="19050">
            <a:solidFill>
              <a:schemeClr val="tx1">
                <a:lumMod val="75000"/>
                <a:lumOff val="25000"/>
              </a:schemeClr>
            </a:solidFill>
          </a:ln>
          <a:effectLst>
            <a:outerShdw blurRad="50800" dist="50800" dir="2700000" algn="tl" rotWithShape="0">
              <a:prstClr val="black">
                <a:alpha val="51000"/>
              </a:prstClr>
            </a:outerShdw>
          </a:effectLst>
        </p:spPr>
        <p:style>
          <a:lnRef idx="1">
            <a:schemeClr val="dk1"/>
          </a:lnRef>
          <a:fillRef idx="0">
            <a:schemeClr val="dk1"/>
          </a:fillRef>
          <a:effectRef idx="0">
            <a:schemeClr val="dk1"/>
          </a:effectRef>
          <a:fontRef idx="minor">
            <a:schemeClr val="tx1"/>
          </a:fontRef>
        </p:style>
      </p:cxnSp>
      <p:pic>
        <p:nvPicPr>
          <p:cNvPr id="9" name="Picture 8" descr="fishing_montage.jpg"/>
          <p:cNvPicPr>
            <a:picLocks noChangeAspect="1"/>
          </p:cNvPicPr>
          <p:nvPr/>
        </p:nvPicPr>
        <p:blipFill>
          <a:blip r:embed="rId2" cstate="print"/>
          <a:stretch>
            <a:fillRect/>
          </a:stretch>
        </p:blipFill>
        <p:spPr>
          <a:xfrm>
            <a:off x="0" y="-2"/>
            <a:ext cx="4628098" cy="685800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10" name="Title 2"/>
          <p:cNvSpPr>
            <a:spLocks noGrp="1"/>
          </p:cNvSpPr>
          <p:nvPr>
            <p:ph type="title"/>
          </p:nvPr>
        </p:nvSpPr>
        <p:spPr>
          <a:xfrm>
            <a:off x="331850" y="66675"/>
            <a:ext cx="8229600" cy="314960"/>
          </a:xfrm>
        </p:spPr>
        <p:txBody>
          <a:bodyPr/>
          <a:lstStyle/>
          <a:p>
            <a:r>
              <a:rPr lang="en-US" sz="2000" b="1" dirty="0" smtClean="0">
                <a:solidFill>
                  <a:schemeClr val="bg1"/>
                </a:solidFill>
                <a:latin typeface="Calibri" pitchFamily="34" charset="0"/>
                <a:cs typeface="Calibri" pitchFamily="34" charset="0"/>
              </a:rPr>
              <a:t>Overview of the Fisheries Monitoring Center </a:t>
            </a:r>
          </a:p>
        </p:txBody>
      </p:sp>
      <p:sp>
        <p:nvSpPr>
          <p:cNvPr id="30" name="Rectangle 2"/>
          <p:cNvSpPr>
            <a:spLocks noChangeArrowheads="1"/>
          </p:cNvSpPr>
          <p:nvPr/>
        </p:nvSpPr>
        <p:spPr bwMode="auto">
          <a:xfrm>
            <a:off x="0" y="16223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9" name="Picture 4"/>
          <p:cNvPicPr>
            <a:picLocks noChangeAspect="1" noChangeArrowheads="1"/>
          </p:cNvPicPr>
          <p:nvPr/>
        </p:nvPicPr>
        <p:blipFill>
          <a:blip r:embed="rId2" cstate="print"/>
          <a:srcRect/>
          <a:stretch>
            <a:fillRect/>
          </a:stretch>
        </p:blipFill>
        <p:spPr bwMode="auto">
          <a:xfrm>
            <a:off x="0" y="658189"/>
            <a:ext cx="9144000" cy="5968866"/>
          </a:xfrm>
          <a:prstGeom prst="rect">
            <a:avLst/>
          </a:prstGeom>
          <a:noFill/>
          <a:ln w="9525">
            <a:noFill/>
            <a:miter lim="800000"/>
            <a:headEnd/>
            <a:tailEnd/>
          </a:ln>
        </p:spPr>
      </p:pic>
      <p:sp>
        <p:nvSpPr>
          <p:cNvPr id="31" name="TextBox 30"/>
          <p:cNvSpPr txBox="1"/>
          <p:nvPr/>
        </p:nvSpPr>
        <p:spPr>
          <a:xfrm>
            <a:off x="7158382" y="2066385"/>
            <a:ext cx="1561358" cy="338554"/>
          </a:xfrm>
          <a:prstGeom prst="rect">
            <a:avLst/>
          </a:prstGeom>
          <a:noFill/>
        </p:spPr>
        <p:txBody>
          <a:bodyPr wrap="square" rtlCol="0">
            <a:spAutoFit/>
          </a:bodyPr>
          <a:lstStyle/>
          <a:p>
            <a:r>
              <a:rPr lang="en-US" sz="1600" b="1" dirty="0" smtClean="0">
                <a:solidFill>
                  <a:schemeClr val="tx1">
                    <a:lumMod val="50000"/>
                    <a:lumOff val="50000"/>
                  </a:schemeClr>
                </a:solidFill>
                <a:latin typeface="Calibri" pitchFamily="34" charset="0"/>
                <a:cs typeface="Calibri" pitchFamily="34" charset="0"/>
              </a:rPr>
              <a:t>Ship</a:t>
            </a:r>
            <a:endParaRPr lang="en-US" sz="1600" b="1" dirty="0">
              <a:solidFill>
                <a:schemeClr val="tx1">
                  <a:lumMod val="50000"/>
                  <a:lumOff val="50000"/>
                </a:schemeClr>
              </a:solidFill>
              <a:latin typeface="Calibri" pitchFamily="34" charset="0"/>
              <a:cs typeface="Calibri" pitchFamily="34" charset="0"/>
            </a:endParaRPr>
          </a:p>
        </p:txBody>
      </p:sp>
      <p:sp>
        <p:nvSpPr>
          <p:cNvPr id="32" name="TextBox 31"/>
          <p:cNvSpPr txBox="1"/>
          <p:nvPr/>
        </p:nvSpPr>
        <p:spPr>
          <a:xfrm>
            <a:off x="7145135" y="3952618"/>
            <a:ext cx="1574605" cy="830997"/>
          </a:xfrm>
          <a:prstGeom prst="rect">
            <a:avLst/>
          </a:prstGeom>
          <a:noFill/>
        </p:spPr>
        <p:txBody>
          <a:bodyPr wrap="square" rtlCol="0">
            <a:spAutoFit/>
          </a:bodyPr>
          <a:lstStyle/>
          <a:p>
            <a:r>
              <a:rPr lang="en-US" sz="1600" b="1" dirty="0" smtClean="0">
                <a:solidFill>
                  <a:schemeClr val="tx1">
                    <a:lumMod val="50000"/>
                    <a:lumOff val="50000"/>
                  </a:schemeClr>
                </a:solidFill>
                <a:latin typeface="Calibri" pitchFamily="34" charset="0"/>
                <a:cs typeface="Calibri" pitchFamily="34" charset="0"/>
              </a:rPr>
              <a:t>Fisheries</a:t>
            </a:r>
          </a:p>
          <a:p>
            <a:r>
              <a:rPr lang="en-US" sz="1600" b="1" dirty="0" smtClean="0">
                <a:solidFill>
                  <a:schemeClr val="tx1">
                    <a:lumMod val="50000"/>
                    <a:lumOff val="50000"/>
                  </a:schemeClr>
                </a:solidFill>
                <a:latin typeface="Calibri" pitchFamily="34" charset="0"/>
                <a:cs typeface="Calibri" pitchFamily="34" charset="0"/>
              </a:rPr>
              <a:t>Monitoring Center</a:t>
            </a:r>
            <a:endParaRPr lang="en-US" sz="1600" b="1" dirty="0">
              <a:solidFill>
                <a:schemeClr val="tx1">
                  <a:lumMod val="50000"/>
                  <a:lumOff val="50000"/>
                </a:schemeClr>
              </a:solidFill>
              <a:latin typeface="Calibri" pitchFamily="34" charset="0"/>
              <a:cs typeface="Calibri" pitchFamily="34" charset="0"/>
            </a:endParaRPr>
          </a:p>
        </p:txBody>
      </p:sp>
      <p:sp>
        <p:nvSpPr>
          <p:cNvPr id="33" name="TextBox 32"/>
          <p:cNvSpPr txBox="1"/>
          <p:nvPr/>
        </p:nvSpPr>
        <p:spPr>
          <a:xfrm>
            <a:off x="7119977" y="5866046"/>
            <a:ext cx="1868598" cy="338554"/>
          </a:xfrm>
          <a:prstGeom prst="rect">
            <a:avLst/>
          </a:prstGeom>
          <a:noFill/>
        </p:spPr>
        <p:txBody>
          <a:bodyPr wrap="square" rtlCol="0">
            <a:spAutoFit/>
          </a:bodyPr>
          <a:lstStyle/>
          <a:p>
            <a:r>
              <a:rPr lang="en-US" sz="1600" b="1" dirty="0" smtClean="0">
                <a:solidFill>
                  <a:schemeClr val="tx1">
                    <a:lumMod val="50000"/>
                    <a:lumOff val="50000"/>
                  </a:schemeClr>
                </a:solidFill>
                <a:latin typeface="Calibri" pitchFamily="34" charset="0"/>
                <a:cs typeface="Calibri" pitchFamily="34" charset="0"/>
              </a:rPr>
              <a:t>Users</a:t>
            </a:r>
            <a:endParaRPr lang="en-US" sz="1600" b="1" dirty="0">
              <a:solidFill>
                <a:schemeClr val="tx1">
                  <a:lumMod val="50000"/>
                  <a:lumOff val="50000"/>
                </a:schemeClr>
              </a:solidFill>
              <a:latin typeface="Calibri" pitchFamily="34" charset="0"/>
              <a:cs typeface="Calibri" pitchFamily="34" charset="0"/>
            </a:endParaRPr>
          </a:p>
        </p:txBody>
      </p:sp>
      <p:sp>
        <p:nvSpPr>
          <p:cNvPr id="50" name="TextBox 49"/>
          <p:cNvSpPr txBox="1"/>
          <p:nvPr/>
        </p:nvSpPr>
        <p:spPr>
          <a:xfrm>
            <a:off x="4774219" y="2392980"/>
            <a:ext cx="1065146" cy="646331"/>
          </a:xfrm>
          <a:prstGeom prst="rect">
            <a:avLst/>
          </a:prstGeom>
          <a:noFill/>
        </p:spPr>
        <p:txBody>
          <a:bodyPr wrap="square" rtlCol="0">
            <a:spAutoFit/>
          </a:bodyPr>
          <a:lstStyle/>
          <a:p>
            <a:pPr algn="ctr"/>
            <a:r>
              <a:rPr lang="en-US" sz="1200" dirty="0" smtClean="0">
                <a:latin typeface="Calibri" pitchFamily="34" charset="0"/>
                <a:cs typeface="Calibri" pitchFamily="34" charset="0"/>
              </a:rPr>
              <a:t>Synthetic</a:t>
            </a:r>
          </a:p>
          <a:p>
            <a:pPr algn="ctr"/>
            <a:r>
              <a:rPr lang="en-US" sz="1200" dirty="0" smtClean="0">
                <a:latin typeface="Calibri" pitchFamily="34" charset="0"/>
                <a:cs typeface="Calibri" pitchFamily="34" charset="0"/>
              </a:rPr>
              <a:t>Aperture</a:t>
            </a:r>
          </a:p>
          <a:p>
            <a:pPr algn="ctr"/>
            <a:r>
              <a:rPr lang="en-US" sz="1200" dirty="0" smtClean="0">
                <a:latin typeface="Calibri" pitchFamily="34" charset="0"/>
                <a:cs typeface="Calibri" pitchFamily="34" charset="0"/>
              </a:rPr>
              <a:t>Radar</a:t>
            </a:r>
            <a:endParaRPr lang="en-US" sz="1200" dirty="0">
              <a:latin typeface="Calibri" pitchFamily="34" charset="0"/>
              <a:cs typeface="Calibri" pitchFamily="34" charset="0"/>
            </a:endParaRPr>
          </a:p>
        </p:txBody>
      </p:sp>
      <p:sp>
        <p:nvSpPr>
          <p:cNvPr id="51" name="TextBox 50"/>
          <p:cNvSpPr txBox="1"/>
          <p:nvPr/>
        </p:nvSpPr>
        <p:spPr>
          <a:xfrm>
            <a:off x="3402886" y="2392980"/>
            <a:ext cx="1437949" cy="646331"/>
          </a:xfrm>
          <a:prstGeom prst="rect">
            <a:avLst/>
          </a:prstGeom>
          <a:noFill/>
        </p:spPr>
        <p:txBody>
          <a:bodyPr wrap="square" rtlCol="0">
            <a:spAutoFit/>
          </a:bodyPr>
          <a:lstStyle/>
          <a:p>
            <a:pPr algn="ctr"/>
            <a:r>
              <a:rPr lang="en-US" sz="1200" dirty="0" smtClean="0">
                <a:latin typeface="Calibri" pitchFamily="34" charset="0"/>
                <a:cs typeface="Calibri" pitchFamily="34" charset="0"/>
              </a:rPr>
              <a:t>Ocean &amp;</a:t>
            </a:r>
          </a:p>
          <a:p>
            <a:pPr algn="ctr"/>
            <a:r>
              <a:rPr lang="en-US" sz="1200" dirty="0" smtClean="0">
                <a:latin typeface="Calibri" pitchFamily="34" charset="0"/>
                <a:cs typeface="Calibri" pitchFamily="34" charset="0"/>
              </a:rPr>
              <a:t>Meteorological</a:t>
            </a:r>
          </a:p>
          <a:p>
            <a:pPr algn="ctr"/>
            <a:r>
              <a:rPr lang="en-US" sz="1200" dirty="0" smtClean="0">
                <a:latin typeface="Calibri" pitchFamily="34" charset="0"/>
                <a:cs typeface="Calibri" pitchFamily="34" charset="0"/>
              </a:rPr>
              <a:t>Data</a:t>
            </a:r>
            <a:endParaRPr lang="en-US" sz="1200" dirty="0">
              <a:latin typeface="Calibri" pitchFamily="34" charset="0"/>
              <a:cs typeface="Calibri" pitchFamily="34" charset="0"/>
            </a:endParaRPr>
          </a:p>
        </p:txBody>
      </p:sp>
      <p:sp>
        <p:nvSpPr>
          <p:cNvPr id="52" name="TextBox 51"/>
          <p:cNvSpPr txBox="1"/>
          <p:nvPr/>
        </p:nvSpPr>
        <p:spPr>
          <a:xfrm>
            <a:off x="1153955" y="2409059"/>
            <a:ext cx="1544459" cy="646331"/>
          </a:xfrm>
          <a:prstGeom prst="rect">
            <a:avLst/>
          </a:prstGeom>
          <a:noFill/>
        </p:spPr>
        <p:txBody>
          <a:bodyPr wrap="square" rtlCol="0">
            <a:spAutoFit/>
          </a:bodyPr>
          <a:lstStyle/>
          <a:p>
            <a:pPr algn="ctr"/>
            <a:r>
              <a:rPr lang="en-US" sz="1200" b="1" dirty="0" smtClean="0">
                <a:latin typeface="Calibri" pitchFamily="34" charset="0"/>
                <a:cs typeface="Calibri" pitchFamily="34" charset="0"/>
              </a:rPr>
              <a:t>E-Forms</a:t>
            </a:r>
          </a:p>
          <a:p>
            <a:pPr algn="ctr"/>
            <a:endParaRPr lang="en-US" sz="1200" b="1" dirty="0" smtClean="0">
              <a:latin typeface="Calibri" pitchFamily="34" charset="0"/>
              <a:cs typeface="Calibri" pitchFamily="34" charset="0"/>
            </a:endParaRPr>
          </a:p>
          <a:p>
            <a:pPr algn="ctr"/>
            <a:r>
              <a:rPr lang="en-US" sz="1200" b="1" dirty="0" smtClean="0">
                <a:latin typeface="Calibri" pitchFamily="34" charset="0"/>
                <a:cs typeface="Calibri" pitchFamily="34" charset="0"/>
              </a:rPr>
              <a:t>GPS Tracking</a:t>
            </a:r>
            <a:endParaRPr lang="en-US" sz="1200" b="1" dirty="0">
              <a:latin typeface="Calibri" pitchFamily="34" charset="0"/>
              <a:cs typeface="Calibri" pitchFamily="34" charset="0"/>
            </a:endParaRPr>
          </a:p>
        </p:txBody>
      </p:sp>
      <p:sp>
        <p:nvSpPr>
          <p:cNvPr id="53" name="TextBox 52"/>
          <p:cNvSpPr txBox="1"/>
          <p:nvPr/>
        </p:nvSpPr>
        <p:spPr>
          <a:xfrm>
            <a:off x="731500" y="3569105"/>
            <a:ext cx="2396581" cy="523220"/>
          </a:xfrm>
          <a:prstGeom prst="rect">
            <a:avLst/>
          </a:prstGeom>
          <a:noFill/>
        </p:spPr>
        <p:txBody>
          <a:bodyPr wrap="square" rtlCol="0">
            <a:spAutoFit/>
          </a:bodyPr>
          <a:lstStyle/>
          <a:p>
            <a:pPr algn="ctr"/>
            <a:r>
              <a:rPr lang="en-US" sz="1400" b="1" dirty="0" smtClean="0">
                <a:latin typeface="Calibri" pitchFamily="34" charset="0"/>
                <a:cs typeface="Calibri" pitchFamily="34" charset="0"/>
              </a:rPr>
              <a:t>Communication</a:t>
            </a:r>
          </a:p>
          <a:p>
            <a:pPr algn="ctr"/>
            <a:r>
              <a:rPr lang="en-US" sz="1400" b="1" dirty="0" smtClean="0">
                <a:latin typeface="Calibri" pitchFamily="34" charset="0"/>
                <a:cs typeface="Calibri" pitchFamily="34" charset="0"/>
              </a:rPr>
              <a:t>Service Providers</a:t>
            </a:r>
            <a:endParaRPr lang="en-US" sz="1400" b="1" dirty="0">
              <a:latin typeface="Calibri" pitchFamily="34" charset="0"/>
              <a:cs typeface="Calibri" pitchFamily="34" charset="0"/>
            </a:endParaRPr>
          </a:p>
        </p:txBody>
      </p:sp>
      <p:sp>
        <p:nvSpPr>
          <p:cNvPr id="54" name="TextBox 53"/>
          <p:cNvSpPr txBox="1"/>
          <p:nvPr/>
        </p:nvSpPr>
        <p:spPr>
          <a:xfrm>
            <a:off x="3519594" y="3569105"/>
            <a:ext cx="2396581" cy="523220"/>
          </a:xfrm>
          <a:prstGeom prst="rect">
            <a:avLst/>
          </a:prstGeom>
          <a:noFill/>
        </p:spPr>
        <p:txBody>
          <a:bodyPr wrap="square" rtlCol="0">
            <a:spAutoFit/>
          </a:bodyPr>
          <a:lstStyle/>
          <a:p>
            <a:pPr algn="ctr"/>
            <a:r>
              <a:rPr lang="en-US" sz="1400" b="1" dirty="0" smtClean="0">
                <a:latin typeface="Calibri" pitchFamily="34" charset="0"/>
                <a:cs typeface="Calibri" pitchFamily="34" charset="0"/>
              </a:rPr>
              <a:t>Data</a:t>
            </a:r>
          </a:p>
          <a:p>
            <a:pPr algn="ctr"/>
            <a:r>
              <a:rPr lang="en-US" sz="1400" b="1" dirty="0" smtClean="0">
                <a:latin typeface="Calibri" pitchFamily="34" charset="0"/>
                <a:cs typeface="Calibri" pitchFamily="34" charset="0"/>
              </a:rPr>
              <a:t>Providers</a:t>
            </a:r>
            <a:endParaRPr lang="en-US" sz="1400" b="1" dirty="0">
              <a:latin typeface="Calibri" pitchFamily="34" charset="0"/>
              <a:cs typeface="Calibri" pitchFamily="34" charset="0"/>
            </a:endParaRPr>
          </a:p>
        </p:txBody>
      </p:sp>
      <p:sp>
        <p:nvSpPr>
          <p:cNvPr id="55" name="TextBox 54"/>
          <p:cNvSpPr txBox="1"/>
          <p:nvPr/>
        </p:nvSpPr>
        <p:spPr>
          <a:xfrm>
            <a:off x="1541425" y="4745210"/>
            <a:ext cx="3568245" cy="369332"/>
          </a:xfrm>
          <a:prstGeom prst="rect">
            <a:avLst/>
          </a:prstGeom>
          <a:noFill/>
        </p:spPr>
        <p:txBody>
          <a:bodyPr wrap="square" rtlCol="0">
            <a:spAutoFit/>
          </a:bodyPr>
          <a:lstStyle/>
          <a:p>
            <a:pPr algn="ctr"/>
            <a:r>
              <a:rPr lang="en-US" sz="1800" b="1" dirty="0" smtClean="0">
                <a:latin typeface="Calibri" pitchFamily="34" charset="0"/>
                <a:cs typeface="Calibri" pitchFamily="34" charset="0"/>
              </a:rPr>
              <a:t>The Fleet Information System</a:t>
            </a:r>
            <a:endParaRPr lang="en-US" sz="1800" b="1" dirty="0">
              <a:latin typeface="Calibri" pitchFamily="34" charset="0"/>
              <a:cs typeface="Calibri" pitchFamily="34" charset="0"/>
            </a:endParaRPr>
          </a:p>
        </p:txBody>
      </p:sp>
      <p:sp>
        <p:nvSpPr>
          <p:cNvPr id="56" name="TextBox 55"/>
          <p:cNvSpPr txBox="1"/>
          <p:nvPr/>
        </p:nvSpPr>
        <p:spPr>
          <a:xfrm>
            <a:off x="289690" y="5791670"/>
            <a:ext cx="1065147" cy="461665"/>
          </a:xfrm>
          <a:prstGeom prst="rect">
            <a:avLst/>
          </a:prstGeom>
          <a:noFill/>
        </p:spPr>
        <p:txBody>
          <a:bodyPr wrap="square" rtlCol="0">
            <a:spAutoFit/>
          </a:bodyPr>
          <a:lstStyle/>
          <a:p>
            <a:pPr algn="ctr"/>
            <a:r>
              <a:rPr lang="en-US" sz="1200" b="1" dirty="0" smtClean="0">
                <a:latin typeface="Calibri" pitchFamily="34" charset="0"/>
                <a:cs typeface="Calibri" pitchFamily="34" charset="0"/>
              </a:rPr>
              <a:t>Licensing</a:t>
            </a:r>
          </a:p>
          <a:p>
            <a:pPr algn="ctr"/>
            <a:r>
              <a:rPr lang="en-US" sz="1200" b="1" dirty="0" smtClean="0">
                <a:latin typeface="Calibri" pitchFamily="34" charset="0"/>
                <a:cs typeface="Calibri" pitchFamily="34" charset="0"/>
              </a:rPr>
              <a:t>Permits</a:t>
            </a:r>
            <a:endParaRPr lang="en-US" sz="1200" b="1" dirty="0">
              <a:latin typeface="Calibri" pitchFamily="34" charset="0"/>
              <a:cs typeface="Calibri" pitchFamily="34" charset="0"/>
            </a:endParaRPr>
          </a:p>
        </p:txBody>
      </p:sp>
      <p:sp>
        <p:nvSpPr>
          <p:cNvPr id="57" name="TextBox 56"/>
          <p:cNvSpPr txBox="1"/>
          <p:nvPr/>
        </p:nvSpPr>
        <p:spPr>
          <a:xfrm>
            <a:off x="1307575" y="5791670"/>
            <a:ext cx="1065147" cy="461665"/>
          </a:xfrm>
          <a:prstGeom prst="rect">
            <a:avLst/>
          </a:prstGeom>
          <a:noFill/>
        </p:spPr>
        <p:txBody>
          <a:bodyPr wrap="square" rtlCol="0">
            <a:spAutoFit/>
          </a:bodyPr>
          <a:lstStyle/>
          <a:p>
            <a:pPr algn="ctr"/>
            <a:r>
              <a:rPr lang="en-US" sz="1200" b="1" dirty="0" smtClean="0">
                <a:latin typeface="Calibri" pitchFamily="34" charset="0"/>
                <a:cs typeface="Calibri" pitchFamily="34" charset="0"/>
              </a:rPr>
              <a:t>Search &amp; Rescue</a:t>
            </a:r>
            <a:endParaRPr lang="en-US" sz="1200" b="1" dirty="0">
              <a:latin typeface="Calibri" pitchFamily="34" charset="0"/>
              <a:cs typeface="Calibri" pitchFamily="34" charset="0"/>
            </a:endParaRPr>
          </a:p>
        </p:txBody>
      </p:sp>
      <p:sp>
        <p:nvSpPr>
          <p:cNvPr id="58" name="TextBox 57"/>
          <p:cNvSpPr txBox="1"/>
          <p:nvPr/>
        </p:nvSpPr>
        <p:spPr>
          <a:xfrm>
            <a:off x="2306105" y="5791670"/>
            <a:ext cx="1065147" cy="461665"/>
          </a:xfrm>
          <a:prstGeom prst="rect">
            <a:avLst/>
          </a:prstGeom>
          <a:noFill/>
        </p:spPr>
        <p:txBody>
          <a:bodyPr wrap="square" rtlCol="0">
            <a:spAutoFit/>
          </a:bodyPr>
          <a:lstStyle/>
          <a:p>
            <a:pPr algn="ctr"/>
            <a:r>
              <a:rPr lang="en-US" sz="1200" b="1" dirty="0" smtClean="0">
                <a:latin typeface="Calibri" pitchFamily="34" charset="0"/>
                <a:cs typeface="Calibri" pitchFamily="34" charset="0"/>
              </a:rPr>
              <a:t>Fisheries Science</a:t>
            </a:r>
            <a:endParaRPr lang="en-US" sz="1200" b="1" dirty="0">
              <a:latin typeface="Calibri" pitchFamily="34" charset="0"/>
              <a:cs typeface="Calibri" pitchFamily="34" charset="0"/>
            </a:endParaRPr>
          </a:p>
        </p:txBody>
      </p:sp>
      <p:sp>
        <p:nvSpPr>
          <p:cNvPr id="59" name="TextBox 58"/>
          <p:cNvSpPr txBox="1"/>
          <p:nvPr/>
        </p:nvSpPr>
        <p:spPr>
          <a:xfrm>
            <a:off x="3314828" y="5791670"/>
            <a:ext cx="1065147" cy="461665"/>
          </a:xfrm>
          <a:prstGeom prst="rect">
            <a:avLst/>
          </a:prstGeom>
          <a:noFill/>
        </p:spPr>
        <p:txBody>
          <a:bodyPr wrap="square" rtlCol="0">
            <a:spAutoFit/>
          </a:bodyPr>
          <a:lstStyle/>
          <a:p>
            <a:pPr algn="ctr"/>
            <a:r>
              <a:rPr lang="en-US" sz="1200" b="1" dirty="0" smtClean="0">
                <a:latin typeface="Calibri" pitchFamily="34" charset="0"/>
                <a:cs typeface="Calibri" pitchFamily="34" charset="0"/>
              </a:rPr>
              <a:t>Quota</a:t>
            </a:r>
          </a:p>
          <a:p>
            <a:pPr algn="ctr"/>
            <a:r>
              <a:rPr lang="en-US" sz="1200" b="1" dirty="0" smtClean="0">
                <a:latin typeface="Calibri" pitchFamily="34" charset="0"/>
                <a:cs typeface="Calibri" pitchFamily="34" charset="0"/>
              </a:rPr>
              <a:t>Mngmt</a:t>
            </a:r>
            <a:endParaRPr lang="en-US" sz="1200" b="1" dirty="0">
              <a:latin typeface="Calibri" pitchFamily="34" charset="0"/>
              <a:cs typeface="Calibri" pitchFamily="34" charset="0"/>
            </a:endParaRPr>
          </a:p>
        </p:txBody>
      </p:sp>
      <p:sp>
        <p:nvSpPr>
          <p:cNvPr id="60" name="TextBox 59"/>
          <p:cNvSpPr txBox="1"/>
          <p:nvPr/>
        </p:nvSpPr>
        <p:spPr>
          <a:xfrm>
            <a:off x="4215544" y="5900598"/>
            <a:ext cx="1278176" cy="261610"/>
          </a:xfrm>
          <a:prstGeom prst="rect">
            <a:avLst/>
          </a:prstGeom>
          <a:noFill/>
        </p:spPr>
        <p:txBody>
          <a:bodyPr wrap="square" rtlCol="0">
            <a:spAutoFit/>
          </a:bodyPr>
          <a:lstStyle/>
          <a:p>
            <a:pPr algn="ctr"/>
            <a:r>
              <a:rPr lang="en-US" sz="1100" b="1" dirty="0" smtClean="0">
                <a:latin typeface="Calibri" pitchFamily="34" charset="0"/>
                <a:cs typeface="Calibri" pitchFamily="34" charset="0"/>
              </a:rPr>
              <a:t>Enforcement</a:t>
            </a:r>
            <a:endParaRPr lang="en-US" sz="1100" b="1" dirty="0">
              <a:latin typeface="Calibri" pitchFamily="34" charset="0"/>
              <a:cs typeface="Calibri" pitchFamily="34" charset="0"/>
            </a:endParaRPr>
          </a:p>
        </p:txBody>
      </p:sp>
      <p:sp>
        <p:nvSpPr>
          <p:cNvPr id="61" name="TextBox 60"/>
          <p:cNvSpPr txBox="1"/>
          <p:nvPr/>
        </p:nvSpPr>
        <p:spPr>
          <a:xfrm>
            <a:off x="5340100" y="5869285"/>
            <a:ext cx="1065148" cy="276999"/>
          </a:xfrm>
          <a:prstGeom prst="rect">
            <a:avLst/>
          </a:prstGeom>
          <a:noFill/>
        </p:spPr>
        <p:txBody>
          <a:bodyPr wrap="square" rtlCol="0">
            <a:spAutoFit/>
          </a:bodyPr>
          <a:lstStyle/>
          <a:p>
            <a:pPr algn="ctr"/>
            <a:r>
              <a:rPr lang="en-US" sz="1200" b="1" dirty="0" smtClean="0">
                <a:latin typeface="Calibri" pitchFamily="34" charset="0"/>
                <a:cs typeface="Calibri" pitchFamily="34" charset="0"/>
              </a:rPr>
              <a:t>Legal</a:t>
            </a:r>
            <a:endParaRPr lang="en-US" sz="1200" b="1" dirty="0">
              <a:latin typeface="Calibri" pitchFamily="34" charset="0"/>
              <a:cs typeface="Calibri" pitchFamily="34" charset="0"/>
            </a:endParaRPr>
          </a:p>
        </p:txBody>
      </p:sp>
      <p:sp>
        <p:nvSpPr>
          <p:cNvPr id="62" name="TextBox 61"/>
          <p:cNvSpPr txBox="1"/>
          <p:nvPr/>
        </p:nvSpPr>
        <p:spPr>
          <a:xfrm>
            <a:off x="424260" y="1971886"/>
            <a:ext cx="1162550" cy="276999"/>
          </a:xfrm>
          <a:prstGeom prst="rect">
            <a:avLst/>
          </a:prstGeom>
          <a:noFill/>
        </p:spPr>
        <p:txBody>
          <a:bodyPr wrap="square" rtlCol="0">
            <a:spAutoFit/>
          </a:bodyPr>
          <a:lstStyle/>
          <a:p>
            <a:pPr algn="r"/>
            <a:r>
              <a:rPr lang="en-US" sz="1200" dirty="0" smtClean="0">
                <a:latin typeface="Calibri" pitchFamily="34" charset="0"/>
                <a:cs typeface="Calibri" pitchFamily="34" charset="0"/>
              </a:rPr>
              <a:t>Captain</a:t>
            </a:r>
            <a:endParaRPr lang="en-US" sz="1200" dirty="0">
              <a:latin typeface="Calibri" pitchFamily="34" charset="0"/>
              <a:cs typeface="Calibri" pitchFamily="34" charset="0"/>
            </a:endParaRPr>
          </a:p>
        </p:txBody>
      </p:sp>
      <p:sp>
        <p:nvSpPr>
          <p:cNvPr id="63" name="TextBox 62"/>
          <p:cNvSpPr txBox="1"/>
          <p:nvPr/>
        </p:nvSpPr>
        <p:spPr>
          <a:xfrm>
            <a:off x="2292544" y="1971886"/>
            <a:ext cx="1162550" cy="276999"/>
          </a:xfrm>
          <a:prstGeom prst="rect">
            <a:avLst/>
          </a:prstGeom>
          <a:noFill/>
        </p:spPr>
        <p:txBody>
          <a:bodyPr wrap="square" rtlCol="0">
            <a:spAutoFit/>
          </a:bodyPr>
          <a:lstStyle/>
          <a:p>
            <a:r>
              <a:rPr lang="en-US" sz="1200" dirty="0" smtClean="0">
                <a:latin typeface="Calibri" pitchFamily="34" charset="0"/>
                <a:cs typeface="Calibri" pitchFamily="34" charset="0"/>
              </a:rPr>
              <a:t>Observer</a:t>
            </a:r>
            <a:endParaRPr lang="en-US" sz="1200" dirty="0">
              <a:latin typeface="Calibri" pitchFamily="34" charset="0"/>
              <a:cs typeface="Calibri" pitchFamily="34" charset="0"/>
            </a:endParaRPr>
          </a:p>
        </p:txBody>
      </p:sp>
      <p:sp>
        <p:nvSpPr>
          <p:cNvPr id="64" name="Rectangle 63"/>
          <p:cNvSpPr/>
          <p:nvPr/>
        </p:nvSpPr>
        <p:spPr>
          <a:xfrm>
            <a:off x="0" y="674280"/>
            <a:ext cx="3304635" cy="4608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5" name="TextBox 64"/>
          <p:cNvSpPr txBox="1"/>
          <p:nvPr/>
        </p:nvSpPr>
        <p:spPr>
          <a:xfrm>
            <a:off x="560298" y="674280"/>
            <a:ext cx="2360288" cy="430887"/>
          </a:xfrm>
          <a:prstGeom prst="rect">
            <a:avLst/>
          </a:prstGeom>
          <a:noFill/>
        </p:spPr>
        <p:txBody>
          <a:bodyPr wrap="square" rtlCol="0">
            <a:spAutoFit/>
          </a:bodyPr>
          <a:lstStyle/>
          <a:p>
            <a:r>
              <a:rPr lang="en-US" sz="2200" b="1" dirty="0" smtClean="0">
                <a:solidFill>
                  <a:schemeClr val="bg1"/>
                </a:solidFill>
                <a:latin typeface="Calibri" pitchFamily="34" charset="0"/>
                <a:cs typeface="Calibri" pitchFamily="34" charset="0"/>
              </a:rPr>
              <a:t>Vessels with VMS</a:t>
            </a:r>
            <a:endParaRPr lang="en-US" sz="2200" b="1" dirty="0">
              <a:solidFill>
                <a:schemeClr val="bg1"/>
              </a:solidFill>
              <a:latin typeface="Calibri" pitchFamily="34" charset="0"/>
              <a:cs typeface="Calibri" pitchFamily="34" charset="0"/>
            </a:endParaRPr>
          </a:p>
        </p:txBody>
      </p:sp>
      <p:sp>
        <p:nvSpPr>
          <p:cNvPr id="66" name="Rectangle 65"/>
          <p:cNvSpPr/>
          <p:nvPr/>
        </p:nvSpPr>
        <p:spPr>
          <a:xfrm>
            <a:off x="3333515" y="674280"/>
            <a:ext cx="5800961" cy="4608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7" name="TextBox 66"/>
          <p:cNvSpPr txBox="1"/>
          <p:nvPr/>
        </p:nvSpPr>
        <p:spPr>
          <a:xfrm>
            <a:off x="3589097" y="674280"/>
            <a:ext cx="3901683" cy="430887"/>
          </a:xfrm>
          <a:prstGeom prst="rect">
            <a:avLst/>
          </a:prstGeom>
          <a:noFill/>
        </p:spPr>
        <p:txBody>
          <a:bodyPr wrap="square" rtlCol="0">
            <a:spAutoFit/>
          </a:bodyPr>
          <a:lstStyle/>
          <a:p>
            <a:r>
              <a:rPr lang="en-US" sz="2200" b="1" dirty="0" smtClean="0">
                <a:solidFill>
                  <a:schemeClr val="bg1"/>
                </a:solidFill>
                <a:latin typeface="Calibri" pitchFamily="34" charset="0"/>
                <a:cs typeface="Calibri" pitchFamily="34" charset="0"/>
              </a:rPr>
              <a:t>IUU Vessels </a:t>
            </a:r>
            <a:r>
              <a:rPr lang="en-US" sz="2000" dirty="0" smtClean="0">
                <a:solidFill>
                  <a:schemeClr val="bg1"/>
                </a:solidFill>
                <a:latin typeface="Calibri" pitchFamily="34" charset="0"/>
                <a:cs typeface="Calibri" pitchFamily="34" charset="0"/>
              </a:rPr>
              <a:t>(no VMS fitted)</a:t>
            </a:r>
            <a:endParaRPr lang="en-US" sz="2000" dirty="0">
              <a:solidFill>
                <a:schemeClr val="bg1"/>
              </a:solidFill>
              <a:latin typeface="Calibri" pitchFamily="34" charset="0"/>
              <a:cs typeface="Calibri" pitchFamily="34" charset="0"/>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18</a:t>
            </a:fld>
            <a:endParaRPr lang="en-US" sz="1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799" y="1295400"/>
            <a:ext cx="490537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The Operations Center processes position &amp; catch reports, within a high availability environment suitable for the collection, storage and forwarding of evidentiary data</a:t>
            </a:r>
          </a:p>
          <a:p>
            <a:pPr lvl="0"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Pole Star Fisheries operates three server clusters for redundancy (The United States, Australia and Panama). Fault tolerance is achieved through the use of replicated HP Servers, EMC Storage, VMWare Virtualization and </a:t>
            </a:r>
            <a:r>
              <a:rPr lang="en-US" sz="1400" b="1" dirty="0" err="1" smtClean="0">
                <a:solidFill>
                  <a:schemeClr val="tx1">
                    <a:lumMod val="75000"/>
                    <a:lumOff val="25000"/>
                  </a:schemeClr>
                </a:solidFill>
                <a:latin typeface="Calibri" pitchFamily="34" charset="0"/>
                <a:cs typeface="Calibri" pitchFamily="34" charset="0"/>
              </a:rPr>
              <a:t>Sonicwall</a:t>
            </a:r>
            <a:r>
              <a:rPr lang="en-US" sz="1400" b="1" dirty="0" smtClean="0">
                <a:solidFill>
                  <a:schemeClr val="tx1">
                    <a:lumMod val="75000"/>
                    <a:lumOff val="25000"/>
                  </a:schemeClr>
                </a:solidFill>
                <a:latin typeface="Calibri" pitchFamily="34" charset="0"/>
                <a:cs typeface="Calibri" pitchFamily="34" charset="0"/>
              </a:rPr>
              <a:t> firewalls</a:t>
            </a:r>
          </a:p>
          <a:p>
            <a:pPr lvl="0"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For customers who prefer to deploy in-house (using their own infrastructure) we provide reference implementations under VMWare. This enables fully virtualized hosting within a client’s own datacenter environment</a:t>
            </a:r>
          </a:p>
        </p:txBody>
      </p:sp>
      <p:sp>
        <p:nvSpPr>
          <p:cNvPr id="3" name="Title 2"/>
          <p:cNvSpPr>
            <a:spLocks noGrp="1"/>
          </p:cNvSpPr>
          <p:nvPr>
            <p:ph type="title"/>
          </p:nvPr>
        </p:nvSpPr>
        <p:spPr>
          <a:xfrm>
            <a:off x="457200" y="605155"/>
            <a:ext cx="8229600" cy="314960"/>
          </a:xfrm>
        </p:spPr>
        <p:txBody>
          <a:bodyPr/>
          <a:lstStyle/>
          <a:p>
            <a:r>
              <a:rPr lang="en-US" b="1" dirty="0" smtClean="0">
                <a:solidFill>
                  <a:schemeClr val="accent1">
                    <a:lumMod val="75000"/>
                  </a:schemeClr>
                </a:solidFill>
                <a:latin typeface="Calibri" pitchFamily="34" charset="0"/>
                <a:cs typeface="Calibri" pitchFamily="34" charset="0"/>
              </a:rPr>
              <a:t>Performance, Security and Reliability</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19</a:t>
            </a:fld>
            <a:endParaRPr lang="en-US" sz="1000" dirty="0"/>
          </a:p>
        </p:txBody>
      </p:sp>
      <p:pic>
        <p:nvPicPr>
          <p:cNvPr id="8" name="Picture 2"/>
          <p:cNvPicPr>
            <a:picLocks noChangeAspect="1" noChangeArrowheads="1"/>
          </p:cNvPicPr>
          <p:nvPr/>
        </p:nvPicPr>
        <p:blipFill>
          <a:blip r:embed="rId2" cstate="print"/>
          <a:srcRect/>
          <a:stretch>
            <a:fillRect/>
          </a:stretch>
        </p:blipFill>
        <p:spPr bwMode="auto">
          <a:xfrm>
            <a:off x="5490111" y="1334262"/>
            <a:ext cx="3234788" cy="2383024"/>
          </a:xfrm>
          <a:prstGeom prst="rect">
            <a:avLst/>
          </a:prstGeom>
          <a:noFill/>
          <a:ln w="9525">
            <a:noFill/>
            <a:miter lim="800000"/>
            <a:headEnd/>
            <a:tailEnd/>
          </a:ln>
        </p:spPr>
      </p:pic>
      <p:graphicFrame>
        <p:nvGraphicFramePr>
          <p:cNvPr id="9" name="Group 4"/>
          <p:cNvGraphicFramePr>
            <a:graphicFrameLocks noGrp="1"/>
          </p:cNvGraphicFramePr>
          <p:nvPr>
            <p:extLst>
              <p:ext uri="{D42A27DB-BD31-4B8C-83A1-F6EECF244321}">
                <p14:modId xmlns:p14="http://schemas.microsoft.com/office/powerpoint/2010/main" xmlns="" val="1298195665"/>
              </p:ext>
            </p:extLst>
          </p:nvPr>
        </p:nvGraphicFramePr>
        <p:xfrm>
          <a:off x="843386" y="5122674"/>
          <a:ext cx="4271540" cy="1353312"/>
        </p:xfrm>
        <a:graphic>
          <a:graphicData uri="http://schemas.openxmlformats.org/drawingml/2006/table">
            <a:tbl>
              <a:tblPr>
                <a:solidFill>
                  <a:srgbClr val="F7FCFF"/>
                </a:solidFill>
                <a:tableStyleId>{3C2FFA5D-87B4-456A-9821-1D502468CF0F}</a:tableStyleId>
              </a:tblPr>
              <a:tblGrid>
                <a:gridCol w="3143854"/>
                <a:gridCol w="1127686"/>
              </a:tblGrid>
              <a:tr h="307625">
                <a:tc>
                  <a:txBody>
                    <a:bodyPr/>
                    <a:lstStyle/>
                    <a:p>
                      <a:pPr marL="0" marR="0" lvl="0" indent="0" algn="l" defTabSz="914400" rtl="0" eaLnBrk="1" fontAlgn="base" latinLnBrk="0" hangingPunct="1">
                        <a:lnSpc>
                          <a:spcPct val="100000"/>
                        </a:lnSpc>
                        <a:spcBef>
                          <a:spcPct val="0"/>
                        </a:spcBef>
                        <a:spcAft>
                          <a:spcPct val="0"/>
                        </a:spcAft>
                        <a:buClr>
                          <a:srgbClr val="FF0000"/>
                        </a:buClr>
                        <a:buSzPct val="100000"/>
                        <a:buFont typeface="Wingdings 2" charset="2"/>
                        <a:buNone/>
                        <a:tabLst>
                          <a:tab pos="914400" algn="l"/>
                        </a:tabLst>
                      </a:pPr>
                      <a:r>
                        <a:rPr kumimoji="0" lang="en-US" sz="1600" b="1" i="0" u="none" strike="noStrike" cap="none" normalizeH="0" baseline="0" dirty="0" smtClean="0">
                          <a:ln>
                            <a:noFill/>
                          </a:ln>
                          <a:solidFill>
                            <a:schemeClr val="tx1">
                              <a:lumMod val="75000"/>
                              <a:lumOff val="25000"/>
                            </a:schemeClr>
                          </a:solidFill>
                          <a:effectLst/>
                          <a:latin typeface="+mj-lt"/>
                          <a:ea typeface="+mn-ea"/>
                          <a:cs typeface="+mn-cs"/>
                          <a:sym typeface="Arial" charset="0"/>
                        </a:rPr>
                        <a:t>  Vessels Tracked Daily</a:t>
                      </a:r>
                      <a:endParaRPr kumimoji="0" lang="en-US" sz="1600" b="1" i="0" u="none" strike="noStrike" cap="none" normalizeH="0" baseline="0" dirty="0" smtClean="0">
                        <a:ln>
                          <a:noFill/>
                        </a:ln>
                        <a:solidFill>
                          <a:schemeClr val="tx1">
                            <a:lumMod val="75000"/>
                            <a:lumOff val="25000"/>
                          </a:schemeClr>
                        </a:solidFill>
                        <a:effectLst/>
                        <a:latin typeface="+mj-lt"/>
                        <a:ea typeface="ヒラギノ角ゴ ProN W3" charset="0"/>
                        <a:cs typeface="ヒラギノ角ゴ ProN W3" charset="0"/>
                        <a:sym typeface="Arial" charset="0"/>
                      </a:endParaRPr>
                    </a:p>
                  </a:txBody>
                  <a:tcPr marL="47244" marR="47244" marT="47244" marB="47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ct val="0"/>
                        </a:spcBef>
                        <a:spcAft>
                          <a:spcPct val="0"/>
                        </a:spcAft>
                        <a:buClr>
                          <a:srgbClr val="FF0000"/>
                        </a:buClr>
                        <a:buSzPct val="100000"/>
                        <a:buFont typeface="Wingdings 2" charset="2"/>
                        <a:buNone/>
                        <a:tabLst>
                          <a:tab pos="914400" algn="l"/>
                        </a:tabLst>
                      </a:pPr>
                      <a:r>
                        <a:rPr kumimoji="0" lang="en-US" sz="1600" b="1" u="none" strike="noStrike" cap="none" normalizeH="0" baseline="0" dirty="0" smtClean="0">
                          <a:ln>
                            <a:noFill/>
                          </a:ln>
                          <a:solidFill>
                            <a:schemeClr val="tx1">
                              <a:lumMod val="75000"/>
                              <a:lumOff val="25000"/>
                            </a:schemeClr>
                          </a:solidFill>
                          <a:effectLst/>
                          <a:latin typeface="+mj-lt"/>
                          <a:sym typeface="Arial" charset="0"/>
                        </a:rPr>
                        <a:t>12,000+</a:t>
                      </a:r>
                    </a:p>
                  </a:txBody>
                  <a:tcPr marL="47244" marR="47244" marT="47244" marB="47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7625">
                <a:tc>
                  <a:txBody>
                    <a:bodyPr/>
                    <a:lstStyle/>
                    <a:p>
                      <a:pPr marL="0" marR="0" lvl="0" indent="0" algn="l" defTabSz="914400" rtl="0" eaLnBrk="1" fontAlgn="base" latinLnBrk="0" hangingPunct="1">
                        <a:lnSpc>
                          <a:spcPct val="100000"/>
                        </a:lnSpc>
                        <a:spcBef>
                          <a:spcPct val="0"/>
                        </a:spcBef>
                        <a:spcAft>
                          <a:spcPct val="0"/>
                        </a:spcAft>
                        <a:buClr>
                          <a:srgbClr val="FF0000"/>
                        </a:buClr>
                        <a:buSzPct val="100000"/>
                        <a:buFont typeface="Wingdings 2" charset="2"/>
                        <a:buNone/>
                        <a:tabLst>
                          <a:tab pos="914400" algn="l"/>
                        </a:tabLst>
                      </a:pPr>
                      <a:r>
                        <a:rPr kumimoji="0" lang="en-US" sz="1600" b="1" i="0" u="none" strike="noStrike" cap="none" normalizeH="0" baseline="0" dirty="0" smtClean="0">
                          <a:ln>
                            <a:noFill/>
                          </a:ln>
                          <a:solidFill>
                            <a:schemeClr val="tx1">
                              <a:lumMod val="75000"/>
                              <a:lumOff val="25000"/>
                            </a:schemeClr>
                          </a:solidFill>
                          <a:effectLst/>
                          <a:latin typeface="+mj-lt"/>
                          <a:ea typeface="+mn-ea"/>
                          <a:cs typeface="+mn-cs"/>
                          <a:sym typeface="Arial" charset="0"/>
                        </a:rPr>
                        <a:t>  Countries VMS data is shared with</a:t>
                      </a:r>
                      <a:endParaRPr kumimoji="0" lang="en-US" sz="1600" b="1" i="0" u="none" strike="noStrike" cap="none" normalizeH="0" baseline="0" dirty="0" smtClean="0">
                        <a:ln>
                          <a:noFill/>
                        </a:ln>
                        <a:solidFill>
                          <a:schemeClr val="tx1">
                            <a:lumMod val="75000"/>
                            <a:lumOff val="25000"/>
                          </a:schemeClr>
                        </a:solidFill>
                        <a:effectLst/>
                        <a:latin typeface="+mj-lt"/>
                        <a:ea typeface="ヒラギノ角ゴ ProN W3" charset="0"/>
                        <a:cs typeface="ヒラギノ角ゴ ProN W3" charset="0"/>
                        <a:sym typeface="Arial" charset="0"/>
                      </a:endParaRPr>
                    </a:p>
                  </a:txBody>
                  <a:tcPr marL="47244" marR="47244" marT="47244" marB="47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ct val="0"/>
                        </a:spcBef>
                        <a:spcAft>
                          <a:spcPct val="0"/>
                        </a:spcAft>
                        <a:buClr>
                          <a:srgbClr val="FF0000"/>
                        </a:buClr>
                        <a:buSzPct val="100000"/>
                        <a:buFont typeface="Wingdings 2" charset="2"/>
                        <a:buNone/>
                        <a:tabLst>
                          <a:tab pos="914400" algn="l"/>
                        </a:tabLst>
                      </a:pPr>
                      <a:r>
                        <a:rPr kumimoji="0" lang="en-US" sz="1600" b="1" u="none" strike="noStrike" cap="none" normalizeH="0" baseline="0" dirty="0" smtClean="0">
                          <a:ln>
                            <a:noFill/>
                          </a:ln>
                          <a:solidFill>
                            <a:schemeClr val="tx1">
                              <a:lumMod val="75000"/>
                              <a:lumOff val="25000"/>
                            </a:schemeClr>
                          </a:solidFill>
                          <a:effectLst/>
                          <a:latin typeface="+mj-lt"/>
                          <a:sym typeface="Arial" charset="0"/>
                        </a:rPr>
                        <a:t>40+</a:t>
                      </a:r>
                      <a:endParaRPr kumimoji="0" lang="en-US" sz="1600" b="1" i="0" u="none" strike="noStrike" cap="none" normalizeH="0" baseline="0" dirty="0" smtClean="0">
                        <a:ln>
                          <a:noFill/>
                        </a:ln>
                        <a:solidFill>
                          <a:schemeClr val="tx1">
                            <a:lumMod val="75000"/>
                            <a:lumOff val="25000"/>
                          </a:schemeClr>
                        </a:solidFill>
                        <a:effectLst/>
                        <a:latin typeface="+mj-lt"/>
                        <a:ea typeface="ヒラギノ角ゴ ProN W3" charset="0"/>
                        <a:cs typeface="ヒラギノ角ゴ ProN W3" charset="0"/>
                        <a:sym typeface="Arial" charset="0"/>
                      </a:endParaRPr>
                    </a:p>
                  </a:txBody>
                  <a:tcPr marL="47244" marR="47244" marT="47244" marB="47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7625">
                <a:tc>
                  <a:txBody>
                    <a:bodyPr/>
                    <a:lstStyle/>
                    <a:p>
                      <a:pPr marL="0" marR="0" lvl="0" indent="0" algn="l" defTabSz="914400" rtl="0" eaLnBrk="1" fontAlgn="base" latinLnBrk="0" hangingPunct="1">
                        <a:lnSpc>
                          <a:spcPct val="100000"/>
                        </a:lnSpc>
                        <a:spcBef>
                          <a:spcPct val="0"/>
                        </a:spcBef>
                        <a:spcAft>
                          <a:spcPct val="0"/>
                        </a:spcAft>
                        <a:buClr>
                          <a:srgbClr val="FF0000"/>
                        </a:buClr>
                        <a:buSzPct val="100000"/>
                        <a:buFont typeface="Wingdings 2" charset="2"/>
                        <a:buNone/>
                        <a:tabLst>
                          <a:tab pos="914400" algn="l"/>
                        </a:tabLst>
                      </a:pPr>
                      <a:r>
                        <a:rPr kumimoji="0" lang="en-US" sz="1600" b="1" u="none" strike="noStrike" cap="none" normalizeH="0" baseline="0" dirty="0" smtClean="0">
                          <a:ln>
                            <a:noFill/>
                          </a:ln>
                          <a:solidFill>
                            <a:schemeClr val="tx1">
                              <a:lumMod val="75000"/>
                              <a:lumOff val="25000"/>
                            </a:schemeClr>
                          </a:solidFill>
                          <a:effectLst/>
                          <a:latin typeface="+mj-lt"/>
                          <a:sym typeface="Arial" charset="0"/>
                        </a:rPr>
                        <a:t>  Countries LRIT data is shared with</a:t>
                      </a:r>
                      <a:endParaRPr kumimoji="0" lang="en-US" sz="1600" b="1" i="0" u="none" strike="noStrike" cap="none" normalizeH="0" baseline="0" dirty="0" smtClean="0">
                        <a:ln>
                          <a:noFill/>
                        </a:ln>
                        <a:solidFill>
                          <a:schemeClr val="tx1">
                            <a:lumMod val="75000"/>
                            <a:lumOff val="25000"/>
                          </a:schemeClr>
                        </a:solidFill>
                        <a:effectLst/>
                        <a:latin typeface="+mj-lt"/>
                        <a:ea typeface="ヒラギノ角ゴ ProN W3" charset="0"/>
                        <a:cs typeface="ヒラギノ角ゴ ProN W3" charset="0"/>
                        <a:sym typeface="Arial" charset="0"/>
                      </a:endParaRPr>
                    </a:p>
                  </a:txBody>
                  <a:tcPr marL="47244" marR="47244" marT="47244" marB="47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ct val="0"/>
                        </a:spcBef>
                        <a:spcAft>
                          <a:spcPct val="0"/>
                        </a:spcAft>
                        <a:buClr>
                          <a:srgbClr val="FF0000"/>
                        </a:buClr>
                        <a:buSzPct val="100000"/>
                        <a:buFont typeface="Wingdings 2" charset="2"/>
                        <a:buNone/>
                        <a:tabLst>
                          <a:tab pos="914400" algn="l"/>
                        </a:tabLst>
                      </a:pPr>
                      <a:r>
                        <a:rPr kumimoji="0" lang="en-US" sz="1600" b="1" i="0" u="none" strike="noStrike" cap="none" normalizeH="0" baseline="0" dirty="0" smtClean="0">
                          <a:ln>
                            <a:noFill/>
                          </a:ln>
                          <a:solidFill>
                            <a:schemeClr val="tx1">
                              <a:lumMod val="75000"/>
                              <a:lumOff val="25000"/>
                            </a:schemeClr>
                          </a:solidFill>
                          <a:effectLst/>
                          <a:latin typeface="+mj-lt"/>
                          <a:ea typeface="ヒラギノ角ゴ ProN W3" charset="0"/>
                          <a:cs typeface="ヒラギノ角ゴ ProN W3" charset="0"/>
                          <a:sym typeface="Arial" charset="0"/>
                        </a:rPr>
                        <a:t>25+</a:t>
                      </a:r>
                    </a:p>
                  </a:txBody>
                  <a:tcPr marL="47244" marR="47244" marT="47244" marB="47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07625">
                <a:tc>
                  <a:txBody>
                    <a:bodyPr/>
                    <a:lstStyle/>
                    <a:p>
                      <a:pPr marL="0" marR="0" lvl="0" indent="0" algn="l" defTabSz="914400" rtl="0" eaLnBrk="1" fontAlgn="base" latinLnBrk="0" hangingPunct="1">
                        <a:lnSpc>
                          <a:spcPct val="100000"/>
                        </a:lnSpc>
                        <a:spcBef>
                          <a:spcPct val="0"/>
                        </a:spcBef>
                        <a:spcAft>
                          <a:spcPct val="0"/>
                        </a:spcAft>
                        <a:buClr>
                          <a:srgbClr val="FF0000"/>
                        </a:buClr>
                        <a:buSzPct val="100000"/>
                        <a:buFont typeface="Wingdings 2" charset="2"/>
                        <a:buNone/>
                        <a:tabLst>
                          <a:tab pos="914400" algn="l"/>
                        </a:tabLst>
                      </a:pPr>
                      <a:r>
                        <a:rPr kumimoji="0" lang="en-US" sz="1600" b="1" u="none" strike="noStrike" cap="none" normalizeH="0" baseline="0" dirty="0" smtClean="0">
                          <a:ln>
                            <a:noFill/>
                          </a:ln>
                          <a:solidFill>
                            <a:schemeClr val="tx1">
                              <a:lumMod val="75000"/>
                              <a:lumOff val="25000"/>
                            </a:schemeClr>
                          </a:solidFill>
                          <a:effectLst/>
                          <a:latin typeface="+mj-lt"/>
                          <a:sym typeface="Arial" charset="0"/>
                        </a:rPr>
                        <a:t>  Total Position Reports Daily</a:t>
                      </a:r>
                      <a:endParaRPr kumimoji="0" lang="en-US" sz="1600" b="1" i="0" u="none" strike="noStrike" cap="none" normalizeH="0" baseline="0" dirty="0" smtClean="0">
                        <a:ln>
                          <a:noFill/>
                        </a:ln>
                        <a:solidFill>
                          <a:schemeClr val="tx1">
                            <a:lumMod val="75000"/>
                            <a:lumOff val="25000"/>
                          </a:schemeClr>
                        </a:solidFill>
                        <a:effectLst/>
                        <a:latin typeface="+mj-lt"/>
                        <a:ea typeface="ヒラギノ角ゴ ProN W3" charset="0"/>
                        <a:cs typeface="ヒラギノ角ゴ ProN W3" charset="0"/>
                        <a:sym typeface="Arial" charset="0"/>
                      </a:endParaRPr>
                    </a:p>
                  </a:txBody>
                  <a:tcPr marL="47244" marR="47244" marT="47244" marB="47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ase" latinLnBrk="0" hangingPunct="1">
                        <a:lnSpc>
                          <a:spcPct val="100000"/>
                        </a:lnSpc>
                        <a:spcBef>
                          <a:spcPct val="0"/>
                        </a:spcBef>
                        <a:spcAft>
                          <a:spcPct val="0"/>
                        </a:spcAft>
                        <a:buClr>
                          <a:srgbClr val="FF0000"/>
                        </a:buClr>
                        <a:buSzPct val="100000"/>
                        <a:buFont typeface="Wingdings 2" charset="2"/>
                        <a:buNone/>
                        <a:tabLst>
                          <a:tab pos="914400" algn="l"/>
                        </a:tabLst>
                      </a:pPr>
                      <a:r>
                        <a:rPr kumimoji="0" lang="en-US" sz="1600" b="1" i="0" u="none" strike="noStrike" cap="none" normalizeH="0" baseline="0" dirty="0" smtClean="0">
                          <a:ln>
                            <a:noFill/>
                          </a:ln>
                          <a:solidFill>
                            <a:schemeClr val="tx1">
                              <a:lumMod val="75000"/>
                              <a:lumOff val="25000"/>
                            </a:schemeClr>
                          </a:solidFill>
                          <a:effectLst/>
                          <a:latin typeface="+mj-lt"/>
                          <a:ea typeface="ヒラギノ角ゴ ProN W3" charset="0"/>
                          <a:cs typeface="ヒラギノ角ゴ ProN W3" charset="0"/>
                          <a:sym typeface="Arial" charset="0"/>
                        </a:rPr>
                        <a:t>40,000+</a:t>
                      </a:r>
                    </a:p>
                  </a:txBody>
                  <a:tcPr marL="47244" marR="47244" marT="47244" marB="472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1" name="Picture 3"/>
          <p:cNvPicPr>
            <a:picLocks noChangeAspect="1" noChangeArrowheads="1"/>
          </p:cNvPicPr>
          <p:nvPr/>
        </p:nvPicPr>
        <p:blipFill>
          <a:blip r:embed="rId3" cstate="print"/>
          <a:srcRect/>
          <a:stretch>
            <a:fillRect/>
          </a:stretch>
        </p:blipFill>
        <p:spPr bwMode="auto">
          <a:xfrm>
            <a:off x="5500007" y="3891385"/>
            <a:ext cx="3227950" cy="23784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71575"/>
            <a:ext cx="8229600" cy="4777740"/>
          </a:xfrm>
        </p:spPr>
        <p:txBody>
          <a:bodyPr/>
          <a:lstStyle/>
          <a:p>
            <a:pPr lvl="0"/>
            <a:r>
              <a:rPr lang="en-US" sz="1400" b="1" dirty="0" smtClean="0">
                <a:solidFill>
                  <a:schemeClr val="tx1">
                    <a:lumMod val="75000"/>
                    <a:lumOff val="25000"/>
                  </a:schemeClr>
                </a:solidFill>
                <a:latin typeface="Calibri" pitchFamily="34" charset="0"/>
                <a:cs typeface="Calibri" pitchFamily="34" charset="0"/>
              </a:rPr>
              <a:t>Fisheries Monitoring Systems were first introduced in the late 1990s in an effort to combat Illegal, Unreported and Unregulated fishing (IUU). The technology is today used in most major fisheries markets worldwide, monitoring over 25,000 fishing vessels</a:t>
            </a:r>
          </a:p>
          <a:p>
            <a:pPr>
              <a:buNone/>
            </a:pPr>
            <a:endParaRPr lang="en-GB" sz="1400" b="1" dirty="0" smtClean="0"/>
          </a:p>
          <a:p>
            <a:pPr lvl="0"/>
            <a:r>
              <a:rPr lang="en-US" sz="1400" b="1" dirty="0" smtClean="0">
                <a:solidFill>
                  <a:schemeClr val="tx1">
                    <a:lumMod val="75000"/>
                    <a:lumOff val="25000"/>
                  </a:schemeClr>
                </a:solidFill>
                <a:latin typeface="Calibri" pitchFamily="34" charset="0"/>
                <a:cs typeface="Calibri" pitchFamily="34" charset="0"/>
              </a:rPr>
              <a:t>The legal basis is the United Nations Convention on the Law of the Seas (UNCLOS).  The Convention provides Coastal States with primary responsibility for managing all marine resources located within their 200 nautical mile Exclusive Economic Zone (EEZ)</a:t>
            </a:r>
          </a:p>
          <a:p>
            <a:pPr>
              <a:buNone/>
            </a:pPr>
            <a:endParaRPr lang="en-GB" sz="1400" b="1" dirty="0" smtClean="0"/>
          </a:p>
          <a:p>
            <a:pPr lvl="0"/>
            <a:r>
              <a:rPr lang="en-US" sz="1400" b="1" dirty="0" smtClean="0">
                <a:solidFill>
                  <a:schemeClr val="tx1">
                    <a:lumMod val="75000"/>
                    <a:lumOff val="25000"/>
                  </a:schemeClr>
                </a:solidFill>
                <a:latin typeface="Calibri" pitchFamily="34" charset="0"/>
                <a:cs typeface="Calibri" pitchFamily="34" charset="0"/>
              </a:rPr>
              <a:t>There is also increasing use of Fisheries Solutions to monitor high-seas fishing beyond EEZ limits, under cooperative agreements by member states forming Regional Fisheries Management Organizations (RFMOs). This relies on members authorizing importation and sale of catch only if caught in accordance with certain conditions (fishstock traceability)</a:t>
            </a:r>
          </a:p>
          <a:p>
            <a:pPr lvl="0"/>
            <a:endParaRPr lang="en-US" sz="1400" b="1" dirty="0" smtClean="0">
              <a:solidFill>
                <a:schemeClr val="tx1">
                  <a:lumMod val="75000"/>
                  <a:lumOff val="25000"/>
                </a:schemeClr>
              </a:solidFill>
              <a:latin typeface="Calibri" pitchFamily="34" charset="0"/>
            </a:endParaRPr>
          </a:p>
          <a:p>
            <a:pPr lvl="0">
              <a:buNone/>
              <a:defRPr/>
            </a:pPr>
            <a:r>
              <a:rPr lang="en-US" sz="1400" b="1" dirty="0" smtClean="0">
                <a:solidFill>
                  <a:schemeClr val="tx1">
                    <a:lumMod val="75000"/>
                    <a:lumOff val="25000"/>
                  </a:schemeClr>
                </a:solidFill>
                <a:latin typeface="Calibri" pitchFamily="34" charset="0"/>
                <a:cs typeface="Calibri" pitchFamily="34" charset="0"/>
              </a:rPr>
              <a:t>Pole Star Fisheries offers a full range of Fisheries Solutions, including:</a:t>
            </a:r>
          </a:p>
          <a:p>
            <a:pPr lvl="0">
              <a:defRPr/>
            </a:pPr>
            <a:endParaRPr lang="en-US" sz="1400" b="1" dirty="0" smtClean="0">
              <a:solidFill>
                <a:schemeClr val="tx1">
                  <a:lumMod val="75000"/>
                  <a:lumOff val="25000"/>
                </a:schemeClr>
              </a:solidFill>
              <a:latin typeface="Calibri" pitchFamily="34" charset="0"/>
              <a:cs typeface="Calibri" pitchFamily="34" charset="0"/>
            </a:endParaRPr>
          </a:p>
          <a:p>
            <a:pPr marL="800100" lvl="4" fontAlgn="auto">
              <a:spcBef>
                <a:spcPts val="0"/>
              </a:spcBef>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Vessel Monitoring Systems (VMS)</a:t>
            </a:r>
          </a:p>
          <a:p>
            <a:pPr marL="800100" lvl="4" fontAlgn="auto">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Electronic Catch Reporting</a:t>
            </a:r>
          </a:p>
          <a:p>
            <a:pPr marL="800100" lvl="4" fontAlgn="auto">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Quota Management Systems</a:t>
            </a:r>
            <a:endParaRPr lang="en-US" sz="1400" dirty="0" smtClean="0">
              <a:solidFill>
                <a:schemeClr val="tx1">
                  <a:lumMod val="75000"/>
                  <a:lumOff val="25000"/>
                </a:schemeClr>
              </a:solidFill>
              <a:latin typeface="Calibri" pitchFamily="34" charset="0"/>
            </a:endParaRPr>
          </a:p>
          <a:p>
            <a:pPr marL="800100" lvl="4" fontAlgn="auto">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Fishstock Traceability Reporting</a:t>
            </a:r>
          </a:p>
          <a:p>
            <a:pPr marL="800100" lvl="4" fontAlgn="auto">
              <a:spcAft>
                <a:spcPts val="0"/>
              </a:spcAft>
              <a:buSzPct val="95000"/>
              <a:defRPr/>
            </a:pPr>
            <a:r>
              <a:rPr lang="en-US" sz="1400" dirty="0" smtClean="0">
                <a:solidFill>
                  <a:schemeClr val="tx1">
                    <a:lumMod val="75000"/>
                    <a:lumOff val="25000"/>
                  </a:schemeClr>
                </a:solidFill>
                <a:latin typeface="Calibri" pitchFamily="34" charset="0"/>
                <a:cs typeface="Calibri" pitchFamily="34" charset="0"/>
              </a:rPr>
              <a:t>  Catch Documentation Systems</a:t>
            </a:r>
          </a:p>
          <a:p>
            <a:pPr lvl="0"/>
            <a:endParaRPr lang="en-GB" sz="1400" b="1" dirty="0" smtClean="0"/>
          </a:p>
          <a:p>
            <a:pPr>
              <a:buNone/>
            </a:pPr>
            <a:endParaRPr lang="en-GB" sz="1400" b="1" dirty="0" smtClean="0"/>
          </a:p>
        </p:txBody>
      </p:sp>
      <p:sp>
        <p:nvSpPr>
          <p:cNvPr id="3" name="Title 2"/>
          <p:cNvSpPr>
            <a:spLocks noGrp="1"/>
          </p:cNvSpPr>
          <p:nvPr>
            <p:ph type="title"/>
          </p:nvPr>
        </p:nvSpPr>
        <p:spPr>
          <a:xfrm>
            <a:off x="457200" y="605155"/>
            <a:ext cx="8229600" cy="314960"/>
          </a:xfrm>
        </p:spPr>
        <p:txBody>
          <a:bodyPr/>
          <a:lstStyle/>
          <a:p>
            <a:r>
              <a:rPr lang="en-US" b="1" dirty="0" smtClean="0">
                <a:solidFill>
                  <a:schemeClr val="accent1">
                    <a:lumMod val="75000"/>
                  </a:schemeClr>
                </a:solidFill>
                <a:latin typeface="Calibri" pitchFamily="34" charset="0"/>
                <a:cs typeface="Calibri" pitchFamily="34" charset="0"/>
              </a:rPr>
              <a:t>Pole Star Fisheries Solutions</a:t>
            </a: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2</a:t>
            </a:fld>
            <a:endParaRPr lang="en-US" sz="10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800" y="1295400"/>
            <a:ext cx="461962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Pole Star Fisheries provides the most complete Web Based Surveillance toolkit. Features include:</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Ship Registration, License, Photos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GPS Position Reporting (VMS)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Catch Reporting / Electronic Logbooks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Vessel Day Schemes &amp; Trip Reporting</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Full text search and export of all data</a:t>
            </a:r>
          </a:p>
          <a:p>
            <a:pPr lvl="0" indent="-283464">
              <a:buNone/>
              <a:defRPr/>
            </a:pPr>
            <a:r>
              <a:rPr lang="en-US" sz="1400" dirty="0" smtClean="0">
                <a:solidFill>
                  <a:schemeClr val="tx1">
                    <a:lumMod val="75000"/>
                    <a:lumOff val="25000"/>
                  </a:schemeClr>
                </a:solidFill>
                <a:latin typeface="Calibri" pitchFamily="34" charset="0"/>
                <a:cs typeface="Calibri" pitchFamily="34" charset="0"/>
              </a:rPr>
              <a:t>        (formats include XML, CSV, Google Earth)</a:t>
            </a:r>
          </a:p>
          <a:p>
            <a:pPr lvl="0" indent="-283464">
              <a:buNone/>
              <a:defRPr/>
            </a:pPr>
            <a:endParaRPr lang="en-US" sz="1400"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2D and 3D visualization tools provide an integrated view of the ship’s activity, location and past voyages</a:t>
            </a:r>
          </a:p>
          <a:p>
            <a:pPr fontAlgn="auto">
              <a:spcAft>
                <a:spcPts val="0"/>
              </a:spcAft>
              <a:buNone/>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Alarms and Notifications include:</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Entry/Exit to defined or restricted areas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Unexpected slowdown at-sea (trans-shipment)</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Faulty or non-reporting VMS Equipment</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Failure to transmit catch reports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VMS Tamper detection</a:t>
            </a:r>
          </a:p>
        </p:txBody>
      </p:sp>
      <p:sp>
        <p:nvSpPr>
          <p:cNvPr id="3" name="Title 2"/>
          <p:cNvSpPr>
            <a:spLocks noGrp="1"/>
          </p:cNvSpPr>
          <p:nvPr>
            <p:ph type="title"/>
          </p:nvPr>
        </p:nvSpPr>
        <p:spPr>
          <a:xfrm>
            <a:off x="457200" y="605155"/>
            <a:ext cx="8229600" cy="314960"/>
          </a:xfrm>
        </p:spPr>
        <p:txBody>
          <a:bodyPr/>
          <a:lstStyle/>
          <a:p>
            <a:r>
              <a:rPr lang="en-US" b="1" dirty="0" smtClean="0">
                <a:solidFill>
                  <a:schemeClr val="accent1">
                    <a:lumMod val="75000"/>
                  </a:schemeClr>
                </a:solidFill>
                <a:latin typeface="Calibri" pitchFamily="34" charset="0"/>
                <a:cs typeface="Calibri" pitchFamily="34" charset="0"/>
              </a:rPr>
              <a:t>Fisheries Intelligence &amp; Surveillance Tools</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20</a:t>
            </a:fld>
            <a:endParaRPr lang="en-US" sz="1000" dirty="0"/>
          </a:p>
        </p:txBody>
      </p:sp>
      <p:sp>
        <p:nvSpPr>
          <p:cNvPr id="8" name="TextBox 7"/>
          <p:cNvSpPr txBox="1"/>
          <p:nvPr/>
        </p:nvSpPr>
        <p:spPr>
          <a:xfrm>
            <a:off x="5499260" y="5799348"/>
            <a:ext cx="3124200" cy="307777"/>
          </a:xfrm>
          <a:prstGeom prst="rect">
            <a:avLst/>
          </a:prstGeom>
          <a:noFill/>
        </p:spPr>
        <p:txBody>
          <a:bodyPr wrap="square" rtlCol="0">
            <a:spAutoFit/>
          </a:bodyPr>
          <a:lstStyle/>
          <a:p>
            <a:pPr algn="ctr"/>
            <a:r>
              <a:rPr lang="en-US" sz="1400" b="1" dirty="0" smtClean="0">
                <a:solidFill>
                  <a:schemeClr val="tx1">
                    <a:lumMod val="75000"/>
                    <a:lumOff val="25000"/>
                  </a:schemeClr>
                </a:solidFill>
                <a:latin typeface="Calibri" pitchFamily="34" charset="0"/>
                <a:cs typeface="Calibri" pitchFamily="34" charset="0"/>
              </a:rPr>
              <a:t>The Fleet Information System</a:t>
            </a:r>
            <a:endParaRPr lang="en-US" sz="1400" dirty="0">
              <a:latin typeface="Calibri" pitchFamily="34" charset="0"/>
              <a:cs typeface="Calibri" pitchFamily="34" charset="0"/>
            </a:endParaRPr>
          </a:p>
        </p:txBody>
      </p:sp>
      <p:pic>
        <p:nvPicPr>
          <p:cNvPr id="9" name="Picture 2"/>
          <p:cNvPicPr>
            <a:picLocks noChangeAspect="1" noChangeArrowheads="1"/>
          </p:cNvPicPr>
          <p:nvPr/>
        </p:nvPicPr>
        <p:blipFill>
          <a:blip r:embed="rId2" cstate="print"/>
          <a:srcRect/>
          <a:stretch>
            <a:fillRect/>
          </a:stretch>
        </p:blipFill>
        <p:spPr bwMode="auto">
          <a:xfrm>
            <a:off x="5128605" y="1344905"/>
            <a:ext cx="3657600" cy="2103437"/>
          </a:xfrm>
          <a:prstGeom prst="rect">
            <a:avLst/>
          </a:prstGeom>
          <a:noFill/>
          <a:ln w="9525">
            <a:noFill/>
            <a:miter lim="800000"/>
            <a:headEnd/>
            <a:tailEnd/>
          </a:ln>
        </p:spPr>
      </p:pic>
      <p:pic>
        <p:nvPicPr>
          <p:cNvPr id="11" name="Picture 3"/>
          <p:cNvPicPr>
            <a:picLocks noChangeAspect="1" noChangeArrowheads="1"/>
          </p:cNvPicPr>
          <p:nvPr/>
        </p:nvPicPr>
        <p:blipFill>
          <a:blip r:embed="rId3" cstate="print"/>
          <a:srcRect/>
          <a:stretch>
            <a:fillRect/>
          </a:stretch>
        </p:blipFill>
        <p:spPr bwMode="auto">
          <a:xfrm>
            <a:off x="5128605" y="3619638"/>
            <a:ext cx="3657600" cy="2103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5630"/>
            <a:ext cx="8229600" cy="314960"/>
          </a:xfrm>
        </p:spPr>
        <p:txBody>
          <a:bodyPr/>
          <a:lstStyle/>
          <a:p>
            <a:r>
              <a:rPr lang="en-US" b="1" dirty="0" smtClean="0">
                <a:solidFill>
                  <a:schemeClr val="accent1">
                    <a:lumMod val="75000"/>
                  </a:schemeClr>
                </a:solidFill>
                <a:latin typeface="Calibri" pitchFamily="34" charset="0"/>
                <a:cs typeface="Calibri" pitchFamily="34" charset="0"/>
              </a:rPr>
              <a:t>Remote Access Options</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21</a:t>
            </a:fld>
            <a:endParaRPr lang="en-US" sz="1000" dirty="0">
              <a:solidFill>
                <a:schemeClr val="bg1">
                  <a:lumMod val="75000"/>
                </a:schemeClr>
              </a:solidFill>
            </a:endParaRPr>
          </a:p>
        </p:txBody>
      </p:sp>
      <p:sp>
        <p:nvSpPr>
          <p:cNvPr id="12" name="Rounded Rectangle 11"/>
          <p:cNvSpPr/>
          <p:nvPr/>
        </p:nvSpPr>
        <p:spPr>
          <a:xfrm>
            <a:off x="1015365" y="1279845"/>
            <a:ext cx="3429000" cy="2362200"/>
          </a:xfrm>
          <a:prstGeom prst="roundRect">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cs typeface="Calibri" pitchFamily="34" charset="0"/>
            </a:endParaRPr>
          </a:p>
        </p:txBody>
      </p:sp>
      <p:sp>
        <p:nvSpPr>
          <p:cNvPr id="13" name="Content Placeholder 2"/>
          <p:cNvSpPr txBox="1">
            <a:spLocks/>
          </p:cNvSpPr>
          <p:nvPr/>
        </p:nvSpPr>
        <p:spPr>
          <a:xfrm>
            <a:off x="1457325" y="1386525"/>
            <a:ext cx="2590800"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tabLst/>
              <a:defRPr/>
            </a:pPr>
            <a:r>
              <a:rPr kumimoji="0" lang="en-US" sz="2000" b="1"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Calibri" pitchFamily="34" charset="0"/>
              </a:rPr>
              <a:t>Monitoring Consoles</a:t>
            </a:r>
            <a:endParaRPr lang="en-US" sz="2000" b="1" dirty="0">
              <a:solidFill>
                <a:schemeClr val="tx1">
                  <a:lumMod val="75000"/>
                  <a:lumOff val="25000"/>
                </a:schemeClr>
              </a:solidFill>
              <a:latin typeface="Calibri" pitchFamily="34" charset="0"/>
              <a:cs typeface="Calibri" pitchFamily="34" charset="0"/>
            </a:endParaRPr>
          </a:p>
        </p:txBody>
      </p:sp>
      <p:sp>
        <p:nvSpPr>
          <p:cNvPr id="14" name="Rounded Rectangle 13"/>
          <p:cNvSpPr/>
          <p:nvPr/>
        </p:nvSpPr>
        <p:spPr>
          <a:xfrm>
            <a:off x="1015365" y="3870645"/>
            <a:ext cx="3429000" cy="2362200"/>
          </a:xfrm>
          <a:prstGeom prst="roundRect">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cs typeface="Calibri" pitchFamily="34" charset="0"/>
            </a:endParaRPr>
          </a:p>
        </p:txBody>
      </p:sp>
      <p:sp>
        <p:nvSpPr>
          <p:cNvPr id="15" name="Content Placeholder 2"/>
          <p:cNvSpPr txBox="1">
            <a:spLocks/>
          </p:cNvSpPr>
          <p:nvPr/>
        </p:nvSpPr>
        <p:spPr>
          <a:xfrm>
            <a:off x="1457325" y="3977325"/>
            <a:ext cx="2590800"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tabLst/>
              <a:defRPr/>
            </a:pPr>
            <a:r>
              <a:rPr kumimoji="0" lang="en-US" sz="2000" b="1"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Calibri" pitchFamily="34" charset="0"/>
              </a:rPr>
              <a:t>Patrol Craft</a:t>
            </a:r>
            <a:endParaRPr lang="en-US" sz="2000" b="1" dirty="0">
              <a:solidFill>
                <a:schemeClr val="tx1">
                  <a:lumMod val="75000"/>
                  <a:lumOff val="25000"/>
                </a:schemeClr>
              </a:solidFill>
              <a:latin typeface="Calibri" pitchFamily="34" charset="0"/>
              <a:cs typeface="Calibri" pitchFamily="34" charset="0"/>
            </a:endParaRPr>
          </a:p>
        </p:txBody>
      </p:sp>
      <p:sp>
        <p:nvSpPr>
          <p:cNvPr id="16" name="Rounded Rectangle 15"/>
          <p:cNvSpPr/>
          <p:nvPr/>
        </p:nvSpPr>
        <p:spPr>
          <a:xfrm>
            <a:off x="4657725" y="1279845"/>
            <a:ext cx="3429000" cy="2362200"/>
          </a:xfrm>
          <a:prstGeom prst="roundRect">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cs typeface="Calibri" pitchFamily="34" charset="0"/>
            </a:endParaRPr>
          </a:p>
        </p:txBody>
      </p:sp>
      <p:sp>
        <p:nvSpPr>
          <p:cNvPr id="17" name="Content Placeholder 2"/>
          <p:cNvSpPr txBox="1">
            <a:spLocks/>
          </p:cNvSpPr>
          <p:nvPr/>
        </p:nvSpPr>
        <p:spPr>
          <a:xfrm>
            <a:off x="5004590" y="1386525"/>
            <a:ext cx="2884645" cy="4572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tabLst/>
              <a:defRPr/>
            </a:pPr>
            <a:r>
              <a:rPr kumimoji="0" lang="en-US" sz="2000" b="1"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Calibri" pitchFamily="34" charset="0"/>
              </a:rPr>
              <a:t>Field Agents</a:t>
            </a:r>
            <a:r>
              <a:rPr kumimoji="0" lang="en-US" sz="2000" b="1" i="0" u="none" strike="noStrike" kern="1200" cap="none" spc="0" normalizeH="0" noProof="0" dirty="0" smtClean="0">
                <a:ln>
                  <a:noFill/>
                </a:ln>
                <a:solidFill>
                  <a:schemeClr val="tx1">
                    <a:lumMod val="75000"/>
                    <a:lumOff val="25000"/>
                  </a:schemeClr>
                </a:solidFill>
                <a:effectLst/>
                <a:uLnTx/>
                <a:uFillTx/>
                <a:latin typeface="Calibri" pitchFamily="34" charset="0"/>
                <a:cs typeface="Calibri" pitchFamily="34" charset="0"/>
              </a:rPr>
              <a:t> &amp; </a:t>
            </a:r>
            <a:r>
              <a:rPr kumimoji="0" lang="en-US" sz="2000" b="1"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Calibri" pitchFamily="34" charset="0"/>
              </a:rPr>
              <a:t>Operators</a:t>
            </a:r>
            <a:endParaRPr lang="en-US" sz="2000" b="1" dirty="0">
              <a:solidFill>
                <a:schemeClr val="tx1">
                  <a:lumMod val="75000"/>
                  <a:lumOff val="25000"/>
                </a:schemeClr>
              </a:solidFill>
              <a:latin typeface="Calibri" pitchFamily="34" charset="0"/>
              <a:cs typeface="Calibri" pitchFamily="34" charset="0"/>
            </a:endParaRPr>
          </a:p>
        </p:txBody>
      </p:sp>
      <p:sp>
        <p:nvSpPr>
          <p:cNvPr id="18" name="Rounded Rectangle 17"/>
          <p:cNvSpPr/>
          <p:nvPr/>
        </p:nvSpPr>
        <p:spPr>
          <a:xfrm>
            <a:off x="4657725" y="3870645"/>
            <a:ext cx="3429000" cy="2362200"/>
          </a:xfrm>
          <a:prstGeom prst="roundRect">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cs typeface="Calibri" pitchFamily="34" charset="0"/>
            </a:endParaRPr>
          </a:p>
        </p:txBody>
      </p:sp>
      <p:sp>
        <p:nvSpPr>
          <p:cNvPr id="19" name="Content Placeholder 2"/>
          <p:cNvSpPr txBox="1">
            <a:spLocks/>
          </p:cNvSpPr>
          <p:nvPr/>
        </p:nvSpPr>
        <p:spPr>
          <a:xfrm>
            <a:off x="5038725" y="3977325"/>
            <a:ext cx="2590800"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tabLst/>
              <a:defRPr/>
            </a:pPr>
            <a:r>
              <a:rPr lang="en-US" sz="2000" b="1" dirty="0" smtClean="0">
                <a:solidFill>
                  <a:schemeClr val="tx1">
                    <a:lumMod val="75000"/>
                    <a:lumOff val="25000"/>
                  </a:schemeClr>
                </a:solidFill>
                <a:latin typeface="Calibri" pitchFamily="34" charset="0"/>
                <a:cs typeface="Calibri" pitchFamily="34" charset="0"/>
              </a:rPr>
              <a:t>Portable Access</a:t>
            </a:r>
            <a:endParaRPr lang="en-US" sz="2000" b="1" dirty="0">
              <a:solidFill>
                <a:schemeClr val="tx1">
                  <a:lumMod val="75000"/>
                  <a:lumOff val="25000"/>
                </a:schemeClr>
              </a:solidFill>
              <a:latin typeface="Calibri" pitchFamily="34" charset="0"/>
              <a:cs typeface="Calibri" pitchFamily="34" charset="0"/>
            </a:endParaRPr>
          </a:p>
        </p:txBody>
      </p:sp>
      <p:sp>
        <p:nvSpPr>
          <p:cNvPr id="20" name="Content Placeholder 2"/>
          <p:cNvSpPr txBox="1">
            <a:spLocks/>
          </p:cNvSpPr>
          <p:nvPr/>
        </p:nvSpPr>
        <p:spPr>
          <a:xfrm>
            <a:off x="4812565" y="3304330"/>
            <a:ext cx="3264425"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tabLst/>
              <a:defRPr/>
            </a:pPr>
            <a:r>
              <a:rPr kumimoji="0" lang="en-US" sz="1400"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Calibri" pitchFamily="34" charset="0"/>
              </a:rPr>
              <a:t>Secure web-based access (SSL</a:t>
            </a:r>
            <a:r>
              <a:rPr kumimoji="0" lang="en-US" sz="1400" i="0" u="none" strike="noStrike" kern="1200" cap="none" spc="0" normalizeH="0" noProof="0" dirty="0" smtClean="0">
                <a:ln>
                  <a:noFill/>
                </a:ln>
                <a:solidFill>
                  <a:schemeClr val="tx1">
                    <a:lumMod val="75000"/>
                    <a:lumOff val="25000"/>
                  </a:schemeClr>
                </a:solidFill>
                <a:effectLst/>
                <a:uLnTx/>
                <a:uFillTx/>
                <a:latin typeface="Calibri" pitchFamily="34" charset="0"/>
                <a:cs typeface="Calibri" pitchFamily="34" charset="0"/>
              </a:rPr>
              <a:t> encrypted)</a:t>
            </a:r>
            <a:endParaRPr lang="en-US" sz="1400" dirty="0">
              <a:solidFill>
                <a:schemeClr val="tx1">
                  <a:lumMod val="75000"/>
                  <a:lumOff val="25000"/>
                </a:schemeClr>
              </a:solidFill>
              <a:latin typeface="Calibri" pitchFamily="34" charset="0"/>
              <a:cs typeface="Calibri" pitchFamily="34" charset="0"/>
            </a:endParaRPr>
          </a:p>
        </p:txBody>
      </p:sp>
      <p:sp>
        <p:nvSpPr>
          <p:cNvPr id="21" name="Content Placeholder 2"/>
          <p:cNvSpPr txBox="1">
            <a:spLocks/>
          </p:cNvSpPr>
          <p:nvPr/>
        </p:nvSpPr>
        <p:spPr>
          <a:xfrm>
            <a:off x="1202495" y="3304330"/>
            <a:ext cx="3110805"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tabLst/>
              <a:defRPr/>
            </a:pPr>
            <a:r>
              <a:rPr kumimoji="0" lang="en-US" sz="1400"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Calibri" pitchFamily="34" charset="0"/>
              </a:rPr>
              <a:t>Custom designed</a:t>
            </a:r>
            <a:r>
              <a:rPr kumimoji="0" lang="en-US" sz="1400" i="0" u="none" strike="noStrike" kern="1200" cap="none" spc="0" normalizeH="0" noProof="0" dirty="0" smtClean="0">
                <a:ln>
                  <a:noFill/>
                </a:ln>
                <a:solidFill>
                  <a:schemeClr val="tx1">
                    <a:lumMod val="75000"/>
                    <a:lumOff val="25000"/>
                  </a:schemeClr>
                </a:solidFill>
                <a:effectLst/>
                <a:uLnTx/>
                <a:uFillTx/>
                <a:latin typeface="Calibri" pitchFamily="34" charset="0"/>
                <a:cs typeface="Calibri" pitchFamily="34" charset="0"/>
              </a:rPr>
              <a:t> monitoring centers</a:t>
            </a:r>
            <a:endParaRPr lang="en-US" sz="1400" dirty="0">
              <a:solidFill>
                <a:schemeClr val="tx1">
                  <a:lumMod val="75000"/>
                  <a:lumOff val="25000"/>
                </a:schemeClr>
              </a:solidFill>
              <a:latin typeface="Calibri" pitchFamily="34" charset="0"/>
              <a:cs typeface="Calibri" pitchFamily="34" charset="0"/>
            </a:endParaRPr>
          </a:p>
        </p:txBody>
      </p:sp>
      <p:sp>
        <p:nvSpPr>
          <p:cNvPr id="22" name="Content Placeholder 2"/>
          <p:cNvSpPr txBox="1">
            <a:spLocks/>
          </p:cNvSpPr>
          <p:nvPr/>
        </p:nvSpPr>
        <p:spPr>
          <a:xfrm>
            <a:off x="1202495" y="5877465"/>
            <a:ext cx="3110805"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tabLst/>
              <a:defRPr/>
            </a:pPr>
            <a:r>
              <a:rPr kumimoji="0" lang="en-US" sz="1400"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Calibri" pitchFamily="34" charset="0"/>
              </a:rPr>
              <a:t>Fleet Broadband or Iridium OpenPort</a:t>
            </a:r>
            <a:endParaRPr lang="en-US" sz="1400" dirty="0">
              <a:solidFill>
                <a:schemeClr val="tx1">
                  <a:lumMod val="75000"/>
                  <a:lumOff val="25000"/>
                </a:schemeClr>
              </a:solidFill>
              <a:latin typeface="Calibri" pitchFamily="34" charset="0"/>
              <a:cs typeface="Calibri" pitchFamily="34" charset="0"/>
            </a:endParaRPr>
          </a:p>
        </p:txBody>
      </p:sp>
      <p:sp>
        <p:nvSpPr>
          <p:cNvPr id="23" name="Content Placeholder 2"/>
          <p:cNvSpPr txBox="1">
            <a:spLocks/>
          </p:cNvSpPr>
          <p:nvPr/>
        </p:nvSpPr>
        <p:spPr>
          <a:xfrm>
            <a:off x="4857280" y="5877465"/>
            <a:ext cx="3110805"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tabLst/>
              <a:defRPr/>
            </a:pPr>
            <a:r>
              <a:rPr kumimoji="0" lang="en-US" sz="1400" i="0" u="none" strike="noStrike" kern="1200" cap="none" spc="0" normalizeH="0" baseline="0" noProof="0" dirty="0" smtClean="0">
                <a:ln>
                  <a:noFill/>
                </a:ln>
                <a:solidFill>
                  <a:schemeClr val="tx1">
                    <a:lumMod val="75000"/>
                    <a:lumOff val="25000"/>
                  </a:schemeClr>
                </a:solidFill>
                <a:effectLst/>
                <a:uLnTx/>
                <a:uFillTx/>
                <a:latin typeface="Calibri" pitchFamily="34" charset="0"/>
                <a:cs typeface="Calibri" pitchFamily="34" charset="0"/>
              </a:rPr>
              <a:t>Tablet</a:t>
            </a:r>
            <a:r>
              <a:rPr kumimoji="0" lang="en-US" sz="1400" i="0" u="none" strike="noStrike" kern="1200" cap="none" spc="0" normalizeH="0" noProof="0" dirty="0" smtClean="0">
                <a:ln>
                  <a:noFill/>
                </a:ln>
                <a:solidFill>
                  <a:schemeClr val="tx1">
                    <a:lumMod val="75000"/>
                    <a:lumOff val="25000"/>
                  </a:schemeClr>
                </a:solidFill>
                <a:effectLst/>
                <a:uLnTx/>
                <a:uFillTx/>
                <a:latin typeface="Calibri" pitchFamily="34" charset="0"/>
                <a:cs typeface="Calibri" pitchFamily="34" charset="0"/>
              </a:rPr>
              <a:t> optimized for 3G/4G</a:t>
            </a:r>
            <a:endParaRPr lang="en-US" sz="1400" dirty="0">
              <a:solidFill>
                <a:schemeClr val="tx1">
                  <a:lumMod val="75000"/>
                  <a:lumOff val="25000"/>
                </a:schemeClr>
              </a:solidFill>
              <a:latin typeface="Calibri" pitchFamily="34" charset="0"/>
              <a:cs typeface="Calibri" pitchFamily="34" charset="0"/>
            </a:endParaRPr>
          </a:p>
        </p:txBody>
      </p:sp>
      <p:pic>
        <p:nvPicPr>
          <p:cNvPr id="24" name="Picture 3"/>
          <p:cNvPicPr>
            <a:picLocks noChangeAspect="1" noChangeArrowheads="1"/>
          </p:cNvPicPr>
          <p:nvPr/>
        </p:nvPicPr>
        <p:blipFill>
          <a:blip r:embed="rId2" cstate="print"/>
          <a:srcRect/>
          <a:stretch>
            <a:fillRect/>
          </a:stretch>
        </p:blipFill>
        <p:spPr bwMode="auto">
          <a:xfrm>
            <a:off x="1509735" y="4360364"/>
            <a:ext cx="2457920" cy="1513441"/>
          </a:xfrm>
          <a:prstGeom prst="rect">
            <a:avLst/>
          </a:prstGeom>
          <a:noFill/>
          <a:ln w="9525">
            <a:noFill/>
            <a:miter lim="800000"/>
            <a:headEnd/>
            <a:tailEnd/>
          </a:ln>
        </p:spPr>
      </p:pic>
      <p:pic>
        <p:nvPicPr>
          <p:cNvPr id="25" name="Picture 2"/>
          <p:cNvPicPr>
            <a:picLocks noChangeAspect="1" noChangeArrowheads="1"/>
          </p:cNvPicPr>
          <p:nvPr/>
        </p:nvPicPr>
        <p:blipFill>
          <a:blip r:embed="rId3" cstate="print"/>
          <a:srcRect/>
          <a:stretch>
            <a:fillRect/>
          </a:stretch>
        </p:blipFill>
        <p:spPr bwMode="auto">
          <a:xfrm>
            <a:off x="5235020" y="1764813"/>
            <a:ext cx="1997060" cy="1588902"/>
          </a:xfrm>
          <a:prstGeom prst="rect">
            <a:avLst/>
          </a:prstGeom>
          <a:noFill/>
          <a:ln w="9525">
            <a:noFill/>
            <a:miter lim="800000"/>
            <a:headEnd/>
            <a:tailEnd/>
          </a:ln>
        </p:spPr>
      </p:pic>
      <p:pic>
        <p:nvPicPr>
          <p:cNvPr id="26" name="Picture 4"/>
          <p:cNvPicPr>
            <a:picLocks noChangeAspect="1" noChangeArrowheads="1"/>
          </p:cNvPicPr>
          <p:nvPr/>
        </p:nvPicPr>
        <p:blipFill>
          <a:blip r:embed="rId4" cstate="print"/>
          <a:srcRect/>
          <a:stretch>
            <a:fillRect/>
          </a:stretch>
        </p:blipFill>
        <p:spPr bwMode="auto">
          <a:xfrm>
            <a:off x="1807499" y="1788025"/>
            <a:ext cx="1891321" cy="1491234"/>
          </a:xfrm>
          <a:prstGeom prst="rect">
            <a:avLst/>
          </a:prstGeom>
          <a:noFill/>
          <a:ln w="9525">
            <a:noFill/>
            <a:miter lim="800000"/>
            <a:headEnd/>
            <a:tailEnd/>
          </a:ln>
        </p:spPr>
      </p:pic>
      <p:pic>
        <p:nvPicPr>
          <p:cNvPr id="27" name="Picture 26" descr="tablet.png"/>
          <p:cNvPicPr>
            <a:picLocks noChangeAspect="1"/>
          </p:cNvPicPr>
          <p:nvPr/>
        </p:nvPicPr>
        <p:blipFill>
          <a:blip r:embed="rId5" cstate="print"/>
          <a:stretch>
            <a:fillRect/>
          </a:stretch>
        </p:blipFill>
        <p:spPr>
          <a:xfrm>
            <a:off x="5446400" y="4371600"/>
            <a:ext cx="1920250" cy="149975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95630"/>
            <a:ext cx="8229600" cy="314960"/>
          </a:xfrm>
        </p:spPr>
        <p:txBody>
          <a:bodyPr/>
          <a:lstStyle/>
          <a:p>
            <a:r>
              <a:rPr lang="en-US" b="1" dirty="0" smtClean="0">
                <a:solidFill>
                  <a:schemeClr val="accent1">
                    <a:lumMod val="75000"/>
                  </a:schemeClr>
                </a:solidFill>
                <a:latin typeface="Calibri" pitchFamily="34" charset="0"/>
                <a:cs typeface="Calibri" pitchFamily="34" charset="0"/>
              </a:rPr>
              <a:t>Training &amp; Certification</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22</a:t>
            </a:fld>
            <a:endParaRPr lang="en-US" sz="1000" dirty="0">
              <a:solidFill>
                <a:schemeClr val="bg1">
                  <a:lumMod val="75000"/>
                </a:schemeClr>
              </a:solidFill>
            </a:endParaRPr>
          </a:p>
        </p:txBody>
      </p:sp>
      <p:sp>
        <p:nvSpPr>
          <p:cNvPr id="28" name="Snip Single Corner Rectangle 27"/>
          <p:cNvSpPr/>
          <p:nvPr/>
        </p:nvSpPr>
        <p:spPr>
          <a:xfrm>
            <a:off x="5109975" y="1327470"/>
            <a:ext cx="3725285" cy="4762220"/>
          </a:xfrm>
          <a:prstGeom prst="snip1Rect">
            <a:avLst/>
          </a:prstGeom>
          <a:solidFill>
            <a:srgbClr val="E8F6FC"/>
          </a:solidFill>
          <a:ln>
            <a:solidFill>
              <a:srgbClr val="55B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95205" y="5849198"/>
            <a:ext cx="4107530" cy="307777"/>
          </a:xfrm>
          <a:prstGeom prst="rect">
            <a:avLst/>
          </a:prstGeom>
          <a:noFill/>
        </p:spPr>
        <p:txBody>
          <a:bodyPr wrap="square" rtlCol="0">
            <a:spAutoFit/>
          </a:bodyPr>
          <a:lstStyle/>
          <a:p>
            <a:pPr algn="ctr"/>
            <a:r>
              <a:rPr lang="en-US" sz="1400" dirty="0" smtClean="0">
                <a:latin typeface="Calibri" pitchFamily="34" charset="0"/>
              </a:rPr>
              <a:t>ANCORS - University of Wollongong, Australia</a:t>
            </a:r>
            <a:endParaRPr lang="en-US" sz="1400" dirty="0">
              <a:latin typeface="Calibri" pitchFamily="34" charset="0"/>
              <a:cs typeface="Calibri" pitchFamily="34" charset="0"/>
            </a:endParaRPr>
          </a:p>
        </p:txBody>
      </p:sp>
      <p:sp>
        <p:nvSpPr>
          <p:cNvPr id="30" name="TextBox 29"/>
          <p:cNvSpPr txBox="1"/>
          <p:nvPr/>
        </p:nvSpPr>
        <p:spPr>
          <a:xfrm>
            <a:off x="616589" y="1241135"/>
            <a:ext cx="4345936" cy="1708160"/>
          </a:xfrm>
          <a:prstGeom prst="rect">
            <a:avLst/>
          </a:prstGeom>
          <a:noFill/>
        </p:spPr>
        <p:txBody>
          <a:bodyPr wrap="square" rtlCol="0">
            <a:spAutoFit/>
          </a:bodyPr>
          <a:lstStyle/>
          <a:p>
            <a:r>
              <a:rPr lang="en-US" sz="1500" dirty="0" smtClean="0">
                <a:solidFill>
                  <a:schemeClr val="tx1">
                    <a:lumMod val="75000"/>
                    <a:lumOff val="25000"/>
                  </a:schemeClr>
                </a:solidFill>
                <a:latin typeface="Calibri" pitchFamily="34" charset="0"/>
              </a:rPr>
              <a:t>Pole Star Fisheries has teamed with The Australian National Centre for Ocean Resources and Security (ANCORS) to provide training and advice on vessel tracking. ANCORS is Australia’s only multidisciplinary university-based centre dedicated to research, education and training on ocean law, maritime security and natural marine resource management.</a:t>
            </a:r>
            <a:endParaRPr lang="en-US" sz="1500" dirty="0">
              <a:solidFill>
                <a:schemeClr val="tx1">
                  <a:lumMod val="75000"/>
                  <a:lumOff val="25000"/>
                </a:schemeClr>
              </a:solidFill>
              <a:latin typeface="Calibri" pitchFamily="34" charset="0"/>
            </a:endParaRPr>
          </a:p>
        </p:txBody>
      </p:sp>
      <p:sp>
        <p:nvSpPr>
          <p:cNvPr id="31" name="Content Placeholder 2"/>
          <p:cNvSpPr txBox="1">
            <a:spLocks/>
          </p:cNvSpPr>
          <p:nvPr/>
        </p:nvSpPr>
        <p:spPr>
          <a:xfrm>
            <a:off x="5186785" y="1481090"/>
            <a:ext cx="3803901" cy="4723815"/>
          </a:xfrm>
          <a:prstGeom prst="rect">
            <a:avLst/>
          </a:prstGeom>
        </p:spPr>
        <p:txBody>
          <a:bodyPr vert="horz" lIns="91440" tIns="45720" rIns="91440" bIns="45720" rtlCol="0">
            <a:normAutofit/>
          </a:bodyPr>
          <a:lstStyle/>
          <a:p>
            <a:pPr lvl="0">
              <a:spcAft>
                <a:spcPts val="600"/>
              </a:spcAft>
              <a:defRPr/>
            </a:pPr>
            <a:r>
              <a:rPr lang="en-US" sz="1800" b="1" dirty="0" smtClean="0">
                <a:solidFill>
                  <a:schemeClr val="tx1">
                    <a:lumMod val="75000"/>
                    <a:lumOff val="25000"/>
                  </a:schemeClr>
                </a:solidFill>
                <a:latin typeface="Calibri" pitchFamily="34" charset="0"/>
                <a:cs typeface="Calibri" pitchFamily="34" charset="0"/>
              </a:rPr>
              <a:t>Training Includes:</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Satellite tracking and how it works</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Satellite communications:</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The Global Position System (GPS):</a:t>
            </a:r>
          </a:p>
          <a:p>
            <a:pPr lvl="0">
              <a:spcAft>
                <a:spcPts val="0"/>
              </a:spcAft>
              <a:defRPr/>
            </a:pPr>
            <a:r>
              <a:rPr lang="en-US" sz="1400" dirty="0" smtClean="0">
                <a:solidFill>
                  <a:schemeClr val="tx1">
                    <a:lumMod val="75000"/>
                    <a:lumOff val="25000"/>
                  </a:schemeClr>
                </a:solidFill>
                <a:latin typeface="Calibri" pitchFamily="34" charset="0"/>
                <a:cs typeface="Calibri" pitchFamily="34" charset="0"/>
              </a:rPr>
              <a:t>   - How GPS works</a:t>
            </a:r>
          </a:p>
          <a:p>
            <a:pPr lvl="0">
              <a:spcAft>
                <a:spcPts val="0"/>
              </a:spcAft>
              <a:defRPr/>
            </a:pPr>
            <a:r>
              <a:rPr lang="en-US" sz="1400" dirty="0" smtClean="0">
                <a:solidFill>
                  <a:schemeClr val="tx1">
                    <a:lumMod val="75000"/>
                    <a:lumOff val="25000"/>
                  </a:schemeClr>
                </a:solidFill>
                <a:latin typeface="Calibri" pitchFamily="34" charset="0"/>
                <a:cs typeface="Calibri" pitchFamily="34" charset="0"/>
              </a:rPr>
              <a:t>   - GPS in the context of vessel tracking</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Mobile Transceiver Types (MTU)</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Inspection of MTU's on board vessels</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Type Approval/Conformance Testing</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Hands on training</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Interpretation of track data</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International law in the context of </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vessel tracking</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National law in the context of vessel tracking</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Evidence Requirements/ Gathering</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Real world examples</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Court procedure</a:t>
            </a:r>
          </a:p>
          <a:p>
            <a:pPr lvl="0">
              <a:spcAft>
                <a:spcPts val="200"/>
              </a:spcAft>
              <a:defRPr/>
            </a:pPr>
            <a:r>
              <a:rPr lang="en-US" sz="1400" dirty="0" smtClean="0">
                <a:solidFill>
                  <a:schemeClr val="tx1">
                    <a:lumMod val="75000"/>
                    <a:lumOff val="25000"/>
                  </a:schemeClr>
                </a:solidFill>
                <a:latin typeface="Calibri" pitchFamily="34" charset="0"/>
                <a:cs typeface="Calibri" pitchFamily="34" charset="0"/>
              </a:rPr>
              <a:t>• Mock Court</a:t>
            </a:r>
          </a:p>
        </p:txBody>
      </p:sp>
      <p:pic>
        <p:nvPicPr>
          <p:cNvPr id="32" name="Picture 3"/>
          <p:cNvPicPr>
            <a:picLocks noChangeAspect="1" noChangeArrowheads="1"/>
          </p:cNvPicPr>
          <p:nvPr/>
        </p:nvPicPr>
        <p:blipFill>
          <a:blip r:embed="rId2" cstate="print"/>
          <a:srcRect/>
          <a:stretch>
            <a:fillRect/>
          </a:stretch>
        </p:blipFill>
        <p:spPr bwMode="auto">
          <a:xfrm>
            <a:off x="731804" y="3238195"/>
            <a:ext cx="4083491" cy="25725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800" y="1304925"/>
            <a:ext cx="441007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We have a proven track record of providing reliable data for Search &amp; Rescue and Anti-Piracy operations</a:t>
            </a:r>
          </a:p>
          <a:p>
            <a:pPr lvl="0"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Hardware is compatible with SOLAS/GMDSS </a:t>
            </a:r>
            <a:r>
              <a:rPr lang="en-US" sz="1400" dirty="0" smtClean="0">
                <a:solidFill>
                  <a:schemeClr val="tx1">
                    <a:lumMod val="75000"/>
                    <a:lumOff val="25000"/>
                  </a:schemeClr>
                </a:solidFill>
                <a:latin typeface="Calibri" pitchFamily="34" charset="0"/>
                <a:cs typeface="Calibri" pitchFamily="34" charset="0"/>
              </a:rPr>
              <a:t>(Inmarsat-C equipment only)</a:t>
            </a:r>
          </a:p>
          <a:p>
            <a:pPr lvl="0"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Our system fully supports the requirements of the IMO mandated Ship Security Alert System for SOLAS class shipping, including a fully staffed 24x7 monitoring center</a:t>
            </a:r>
          </a:p>
          <a:p>
            <a:pPr lvl="0"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VMS data is made available in a variety of C2/C4 tactical formats for coastguard and navy agencies, the most common being the NATO OTH-GOLD format</a:t>
            </a:r>
          </a:p>
          <a:p>
            <a:pPr lvl="0" fontAlgn="auto">
              <a:spcAft>
                <a:spcPts val="0"/>
              </a:spcAft>
              <a:buNone/>
              <a:defRPr/>
            </a:pPr>
            <a:endParaRPr lang="en-US" sz="1400" b="1" dirty="0" smtClean="0">
              <a:solidFill>
                <a:schemeClr val="tx1">
                  <a:lumMod val="75000"/>
                  <a:lumOff val="25000"/>
                </a:schemeClr>
              </a:solidFill>
              <a:latin typeface="Calibri" pitchFamily="34" charset="0"/>
              <a:cs typeface="Calibri" pitchFamily="34" charset="0"/>
            </a:endParaRPr>
          </a:p>
        </p:txBody>
      </p:sp>
      <p:sp>
        <p:nvSpPr>
          <p:cNvPr id="3" name="Title 2"/>
          <p:cNvSpPr>
            <a:spLocks noGrp="1"/>
          </p:cNvSpPr>
          <p:nvPr>
            <p:ph type="title"/>
          </p:nvPr>
        </p:nvSpPr>
        <p:spPr>
          <a:xfrm>
            <a:off x="457200" y="614680"/>
            <a:ext cx="8229600" cy="314960"/>
          </a:xfrm>
        </p:spPr>
        <p:txBody>
          <a:bodyPr/>
          <a:lstStyle/>
          <a:p>
            <a:r>
              <a:rPr lang="en-US" b="1" dirty="0" smtClean="0">
                <a:solidFill>
                  <a:schemeClr val="accent1">
                    <a:lumMod val="75000"/>
                  </a:schemeClr>
                </a:solidFill>
                <a:latin typeface="Calibri" pitchFamily="34" charset="0"/>
                <a:cs typeface="Calibri" pitchFamily="34" charset="0"/>
              </a:rPr>
              <a:t>Search &amp; Rescue and Counter-Piracy</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23</a:t>
            </a:fld>
            <a:endParaRPr lang="en-US" sz="1000" dirty="0"/>
          </a:p>
        </p:txBody>
      </p:sp>
      <p:pic>
        <p:nvPicPr>
          <p:cNvPr id="8" name="Picture 2"/>
          <p:cNvPicPr>
            <a:picLocks noChangeAspect="1" noChangeArrowheads="1"/>
          </p:cNvPicPr>
          <p:nvPr/>
        </p:nvPicPr>
        <p:blipFill>
          <a:blip r:embed="rId2" cstate="print"/>
          <a:srcRect/>
          <a:stretch>
            <a:fillRect/>
          </a:stretch>
        </p:blipFill>
        <p:spPr bwMode="auto">
          <a:xfrm>
            <a:off x="4822687" y="3858142"/>
            <a:ext cx="3977125" cy="234451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4822687" y="1354430"/>
            <a:ext cx="3979995" cy="23500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800" y="1295400"/>
            <a:ext cx="441007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We offer a full range of assistance in the regulatory, prosecution and legal aspects of operating a Vessel Monitoring System</a:t>
            </a:r>
          </a:p>
          <a:p>
            <a:pPr lvl="0" fontAlgn="auto">
              <a:spcAft>
                <a:spcPts val="0"/>
              </a:spcAft>
              <a:buNone/>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Services provided include:</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Assistance in drafting VMS regulations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Expert analysis and testimony</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Preparation of custom reports for evidentiary use (i.e. case packages)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Attendance as technical experts at international bodies; including the United</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Nationals Food &amp; Agriculture Organization and International Maritime Organization</a:t>
            </a:r>
          </a:p>
          <a:p>
            <a:pPr lvl="0">
              <a:spcBef>
                <a:spcPts val="0"/>
              </a:spcBef>
              <a:buNone/>
              <a:defRPr/>
            </a:pPr>
            <a:endParaRPr lang="en-US" sz="1400"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Our staff have over 40 years combined experience in fisheries enforcement, including both the commercial and government aspects of operating Fisheries Monitoring systems</a:t>
            </a:r>
          </a:p>
        </p:txBody>
      </p:sp>
      <p:sp>
        <p:nvSpPr>
          <p:cNvPr id="3" name="Title 2"/>
          <p:cNvSpPr>
            <a:spLocks noGrp="1"/>
          </p:cNvSpPr>
          <p:nvPr>
            <p:ph type="title"/>
          </p:nvPr>
        </p:nvSpPr>
        <p:spPr>
          <a:xfrm>
            <a:off x="457200" y="605155"/>
            <a:ext cx="8229600" cy="314960"/>
          </a:xfrm>
        </p:spPr>
        <p:txBody>
          <a:bodyPr/>
          <a:lstStyle/>
          <a:p>
            <a:r>
              <a:rPr lang="en-US" b="1" dirty="0" smtClean="0">
                <a:solidFill>
                  <a:schemeClr val="accent1">
                    <a:lumMod val="75000"/>
                  </a:schemeClr>
                </a:solidFill>
                <a:latin typeface="Calibri" pitchFamily="34" charset="0"/>
                <a:cs typeface="Calibri" pitchFamily="34" charset="0"/>
              </a:rPr>
              <a:t>Prosecution and Legal Support</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24</a:t>
            </a:fld>
            <a:endParaRPr lang="en-US" sz="1000" dirty="0"/>
          </a:p>
        </p:txBody>
      </p:sp>
      <p:pic>
        <p:nvPicPr>
          <p:cNvPr id="11" name="Picture 3"/>
          <p:cNvPicPr>
            <a:picLocks noChangeAspect="1" noChangeArrowheads="1"/>
          </p:cNvPicPr>
          <p:nvPr/>
        </p:nvPicPr>
        <p:blipFill>
          <a:blip r:embed="rId2" cstate="print"/>
          <a:srcRect/>
          <a:stretch>
            <a:fillRect/>
          </a:stretch>
        </p:blipFill>
        <p:spPr bwMode="auto">
          <a:xfrm>
            <a:off x="4824091" y="1346710"/>
            <a:ext cx="3967484" cy="2342705"/>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a:stretch>
            <a:fillRect/>
          </a:stretch>
        </p:blipFill>
        <p:spPr bwMode="auto">
          <a:xfrm>
            <a:off x="4821105" y="3852521"/>
            <a:ext cx="3951420" cy="23332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3" name="Title 2"/>
          <p:cNvSpPr>
            <a:spLocks noGrp="1"/>
          </p:cNvSpPr>
          <p:nvPr>
            <p:ph type="title"/>
          </p:nvPr>
        </p:nvSpPr>
        <p:spPr>
          <a:xfrm>
            <a:off x="718051" y="605155"/>
            <a:ext cx="7930648" cy="314960"/>
          </a:xfrm>
        </p:spPr>
        <p:txBody>
          <a:bodyPr/>
          <a:lstStyle/>
          <a:p>
            <a:r>
              <a:rPr lang="en-US" sz="2200" b="1" dirty="0" smtClean="0">
                <a:solidFill>
                  <a:schemeClr val="accent1">
                    <a:lumMod val="75000"/>
                  </a:schemeClr>
                </a:solidFill>
                <a:latin typeface="Calibri" pitchFamily="34" charset="0"/>
                <a:cs typeface="Calibri" pitchFamily="34" charset="0"/>
              </a:rPr>
              <a:t>Case Study: The Australian Fisheries Management Authority (AFMA)</a:t>
            </a:r>
            <a:endParaRPr lang="en-GB" sz="2200"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25</a:t>
            </a:fld>
            <a:endParaRPr lang="en-US" sz="1000" dirty="0"/>
          </a:p>
        </p:txBody>
      </p:sp>
      <p:sp>
        <p:nvSpPr>
          <p:cNvPr id="11" name="Content Placeholder 2"/>
          <p:cNvSpPr txBox="1">
            <a:spLocks/>
          </p:cNvSpPr>
          <p:nvPr/>
        </p:nvSpPr>
        <p:spPr>
          <a:xfrm>
            <a:off x="647299" y="1030060"/>
            <a:ext cx="8010925" cy="1152150"/>
          </a:xfrm>
          <a:prstGeom prst="rect">
            <a:avLst/>
          </a:prstGeom>
        </p:spPr>
        <p:txBody>
          <a:bodyPr vert="horz" lIns="91440" tIns="45720" rIns="91440" bIns="45720" rtlCol="0">
            <a:noAutofit/>
          </a:bodyPr>
          <a:lstStyle/>
          <a:p>
            <a:r>
              <a:rPr lang="en-US" sz="1400" dirty="0" smtClean="0">
                <a:solidFill>
                  <a:schemeClr val="tx1">
                    <a:lumMod val="75000"/>
                    <a:lumOff val="25000"/>
                  </a:schemeClr>
                </a:solidFill>
                <a:latin typeface="Calibri" pitchFamily="34" charset="0"/>
              </a:rPr>
              <a:t>AFMA  provides professional observer services to domestic and foreign fishing vessels operating within the Australian Fishing Zone (AFZ), including sub-Antarctic territories and waters controlled under the Commission for the Conservation of Antarctic and Marine Living Resources (CCAMLR).</a:t>
            </a:r>
          </a:p>
          <a:p>
            <a:r>
              <a:rPr lang="en-US" sz="1400" dirty="0" smtClean="0">
                <a:solidFill>
                  <a:schemeClr val="tx1">
                    <a:lumMod val="75000"/>
                    <a:lumOff val="25000"/>
                  </a:schemeClr>
                </a:solidFill>
                <a:latin typeface="Calibri" pitchFamily="34" charset="0"/>
              </a:rPr>
              <a:t>Pole Star Fisheries manages over 52,000 tonnes of catch annually for AFMA.</a:t>
            </a:r>
          </a:p>
          <a:p>
            <a:endParaRPr lang="en-US" sz="1400" dirty="0" smtClean="0">
              <a:solidFill>
                <a:schemeClr val="tx1">
                  <a:lumMod val="75000"/>
                  <a:lumOff val="25000"/>
                </a:schemeClr>
              </a:solidFill>
              <a:latin typeface="Calibri" pitchFamily="34" charset="0"/>
            </a:endParaRPr>
          </a:p>
        </p:txBody>
      </p:sp>
      <p:pic>
        <p:nvPicPr>
          <p:cNvPr id="12" name="Picture 11" descr="afma_map.png"/>
          <p:cNvPicPr>
            <a:picLocks noChangeAspect="1"/>
          </p:cNvPicPr>
          <p:nvPr/>
        </p:nvPicPr>
        <p:blipFill>
          <a:blip r:embed="rId2" cstate="print"/>
          <a:stretch>
            <a:fillRect/>
          </a:stretch>
        </p:blipFill>
        <p:spPr>
          <a:xfrm>
            <a:off x="1384385" y="2111696"/>
            <a:ext cx="6400938" cy="4607269"/>
          </a:xfrm>
          <a:prstGeom prst="rect">
            <a:avLst/>
          </a:prstGeom>
        </p:spPr>
      </p:pic>
      <p:pic>
        <p:nvPicPr>
          <p:cNvPr id="10" name="Picture 9" descr="afma_logo.png"/>
          <p:cNvPicPr>
            <a:picLocks noChangeAspect="1"/>
          </p:cNvPicPr>
          <p:nvPr/>
        </p:nvPicPr>
        <p:blipFill>
          <a:blip r:embed="rId3" cstate="print"/>
          <a:stretch>
            <a:fillRect/>
          </a:stretch>
        </p:blipFill>
        <p:spPr>
          <a:xfrm>
            <a:off x="718051" y="2111696"/>
            <a:ext cx="1773940" cy="43891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6750" y="2247900"/>
            <a:ext cx="4248150" cy="3305175"/>
          </a:xfrm>
        </p:spPr>
        <p:txBody>
          <a:bodyPr/>
          <a:lstStyle/>
          <a:p>
            <a:pPr lvl="0"/>
            <a:r>
              <a:rPr lang="en-US" sz="1400" b="1" dirty="0" smtClean="0">
                <a:solidFill>
                  <a:schemeClr val="tx1">
                    <a:lumMod val="75000"/>
                    <a:lumOff val="25000"/>
                  </a:schemeClr>
                </a:solidFill>
                <a:latin typeface="Calibri" pitchFamily="34" charset="0"/>
                <a:cs typeface="Calibri" pitchFamily="34" charset="0"/>
              </a:rPr>
              <a:t>Catch Verification</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Electronic Catch Logbooks</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Customizable Electronic Forms</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Fisheries Science</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Supply Chain</a:t>
            </a:r>
          </a:p>
          <a:p>
            <a:pPr lvl="0"/>
            <a:endParaRPr lang="en-US" sz="1400" b="1" dirty="0" smtClean="0">
              <a:solidFill>
                <a:schemeClr val="tx1">
                  <a:lumMod val="75000"/>
                  <a:lumOff val="25000"/>
                </a:schemeClr>
              </a:solidFill>
              <a:latin typeface="Calibri" pitchFamily="34" charset="0"/>
              <a:cs typeface="Calibri" pitchFamily="34" charset="0"/>
            </a:endParaRPr>
          </a:p>
          <a:p>
            <a:pPr lvl="0"/>
            <a:r>
              <a:rPr lang="en-US" sz="1400" b="1" dirty="0" smtClean="0">
                <a:solidFill>
                  <a:schemeClr val="tx1">
                    <a:lumMod val="75000"/>
                    <a:lumOff val="25000"/>
                  </a:schemeClr>
                </a:solidFill>
                <a:latin typeface="Calibri" pitchFamily="34" charset="0"/>
                <a:cs typeface="Calibri" pitchFamily="34" charset="0"/>
              </a:rPr>
              <a:t>Case Study: NOAA Electronic Logbooks</a:t>
            </a:r>
            <a:endParaRPr lang="en-US" sz="1600" dirty="0">
              <a:solidFill>
                <a:schemeClr val="tx1">
                  <a:lumMod val="75000"/>
                  <a:lumOff val="25000"/>
                </a:schemeClr>
              </a:solidFill>
              <a:latin typeface="Calibri" pitchFamily="34" charset="0"/>
              <a:cs typeface="Calibri" pitchFamily="34" charset="0"/>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26</a:t>
            </a:fld>
            <a:endParaRPr lang="en-US" sz="1000" dirty="0">
              <a:solidFill>
                <a:schemeClr val="bg1">
                  <a:lumMod val="75000"/>
                </a:schemeClr>
              </a:solidFill>
            </a:endParaRPr>
          </a:p>
        </p:txBody>
      </p:sp>
      <p:sp>
        <p:nvSpPr>
          <p:cNvPr id="5" name="Title 1"/>
          <p:cNvSpPr txBox="1">
            <a:spLocks/>
          </p:cNvSpPr>
          <p:nvPr/>
        </p:nvSpPr>
        <p:spPr>
          <a:xfrm>
            <a:off x="4874994" y="1476375"/>
            <a:ext cx="4154705" cy="800100"/>
          </a:xfrm>
          <a:prstGeom prst="rect">
            <a:avLst/>
          </a:prstGeom>
        </p:spPr>
        <p:txBody>
          <a:bodyPr>
            <a:noAutofit/>
          </a:bodyPr>
          <a:lstStyle/>
          <a:p>
            <a:pPr lvl="0" defTabSz="914400" fontAlgn="auto">
              <a:spcAft>
                <a:spcPts val="0"/>
              </a:spcAft>
              <a:defRPr/>
            </a:pPr>
            <a:r>
              <a:rPr lang="en-US" sz="2400" b="1" dirty="0" smtClean="0">
                <a:solidFill>
                  <a:schemeClr val="accent1">
                    <a:lumMod val="75000"/>
                  </a:schemeClr>
                </a:solidFill>
                <a:latin typeface="Calibri" pitchFamily="34" charset="0"/>
                <a:ea typeface="+mj-ea"/>
                <a:cs typeface="Calibri" pitchFamily="34" charset="0"/>
              </a:rPr>
              <a:t>Promoting Sustainable Fishing</a:t>
            </a:r>
            <a:endParaRPr kumimoji="0" lang="en-US" sz="1400"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endParaRPr>
          </a:p>
        </p:txBody>
      </p:sp>
      <p:cxnSp>
        <p:nvCxnSpPr>
          <p:cNvPr id="8" name="Straight Connector 7"/>
          <p:cNvCxnSpPr/>
          <p:nvPr/>
        </p:nvCxnSpPr>
        <p:spPr>
          <a:xfrm>
            <a:off x="4592130" y="0"/>
            <a:ext cx="0" cy="6858000"/>
          </a:xfrm>
          <a:prstGeom prst="line">
            <a:avLst/>
          </a:prstGeom>
          <a:ln w="19050">
            <a:solidFill>
              <a:schemeClr val="tx1">
                <a:lumMod val="75000"/>
                <a:lumOff val="25000"/>
              </a:schemeClr>
            </a:solidFill>
          </a:ln>
          <a:effectLst>
            <a:outerShdw blurRad="50800" dist="50800" dir="2700000" algn="tl" rotWithShape="0">
              <a:prstClr val="black">
                <a:alpha val="51000"/>
              </a:prstClr>
            </a:outerShdw>
          </a:effectLst>
        </p:spPr>
        <p:style>
          <a:lnRef idx="1">
            <a:schemeClr val="dk1"/>
          </a:lnRef>
          <a:fillRef idx="0">
            <a:schemeClr val="dk1"/>
          </a:fillRef>
          <a:effectRef idx="0">
            <a:schemeClr val="dk1"/>
          </a:effectRef>
          <a:fontRef idx="minor">
            <a:schemeClr val="tx1"/>
          </a:fontRef>
        </p:style>
      </p:cxnSp>
      <p:pic>
        <p:nvPicPr>
          <p:cNvPr id="9" name="Picture 8" descr="fish_weigh.jpg"/>
          <p:cNvPicPr>
            <a:picLocks noChangeAspect="1"/>
          </p:cNvPicPr>
          <p:nvPr/>
        </p:nvPicPr>
        <p:blipFill>
          <a:blip r:embed="rId2" cstate="print"/>
          <a:stretch>
            <a:fillRect/>
          </a:stretch>
        </p:blipFill>
        <p:spPr>
          <a:xfrm>
            <a:off x="-16918" y="0"/>
            <a:ext cx="4635207"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799" y="1304925"/>
            <a:ext cx="4905375" cy="4777740"/>
          </a:xfrm>
        </p:spPr>
        <p:txBody>
          <a:bodyPr/>
          <a:lstStyle/>
          <a:p>
            <a:pPr lvl="0" fontAlgn="auto">
              <a:spcBef>
                <a:spcPts val="0"/>
              </a:spcBef>
              <a:spcAft>
                <a:spcPts val="0"/>
              </a:spcAft>
              <a:defRPr/>
            </a:pPr>
            <a:r>
              <a:rPr lang="en-US" sz="1400" b="1" dirty="0" smtClean="0">
                <a:solidFill>
                  <a:schemeClr val="tx1">
                    <a:lumMod val="75000"/>
                    <a:lumOff val="25000"/>
                  </a:schemeClr>
                </a:solidFill>
                <a:latin typeface="Calibri" pitchFamily="34" charset="0"/>
                <a:cs typeface="Calibri" pitchFamily="34" charset="0"/>
              </a:rPr>
              <a:t>Catch reporting takes place both at-sea, though electronic reporting systems, and upon landing with the submission of dealer, agent or action house.</a:t>
            </a:r>
          </a:p>
          <a:p>
            <a:pPr lvl="0" fontAlgn="auto">
              <a:spcBef>
                <a:spcPts val="0"/>
              </a:spcBef>
              <a:spcAft>
                <a:spcPts val="0"/>
              </a:spcAft>
              <a:buNone/>
              <a:defRPr/>
            </a:pPr>
            <a:r>
              <a:rPr lang="en-US" sz="1400" b="1" dirty="0" smtClean="0">
                <a:solidFill>
                  <a:schemeClr val="tx1">
                    <a:lumMod val="75000"/>
                    <a:lumOff val="25000"/>
                  </a:schemeClr>
                </a:solidFill>
                <a:latin typeface="Calibri" pitchFamily="34" charset="0"/>
                <a:cs typeface="Calibri" pitchFamily="34" charset="0"/>
              </a:rPr>
              <a:t> </a:t>
            </a:r>
          </a:p>
          <a:p>
            <a:pPr lvl="0" fontAlgn="auto">
              <a:spcBef>
                <a:spcPts val="0"/>
              </a:spcBef>
              <a:spcAft>
                <a:spcPts val="0"/>
              </a:spcAft>
              <a:defRPr/>
            </a:pPr>
            <a:r>
              <a:rPr lang="en-US" sz="1400" b="1" dirty="0" smtClean="0">
                <a:solidFill>
                  <a:schemeClr val="tx1">
                    <a:lumMod val="75000"/>
                    <a:lumOff val="25000"/>
                  </a:schemeClr>
                </a:solidFill>
                <a:latin typeface="Calibri" pitchFamily="34" charset="0"/>
                <a:cs typeface="Calibri" pitchFamily="34" charset="0"/>
              </a:rPr>
              <a:t>Many agencies today require a form of landing report, but this information is often delayed in receipt and is not well integrated with other systems.</a:t>
            </a:r>
          </a:p>
          <a:p>
            <a:pPr lvl="0" fontAlgn="auto">
              <a:spcBef>
                <a:spcPts val="0"/>
              </a:spcBef>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Bef>
                <a:spcPts val="0"/>
              </a:spcBef>
              <a:spcAft>
                <a:spcPts val="0"/>
              </a:spcAft>
              <a:defRPr/>
            </a:pPr>
            <a:r>
              <a:rPr lang="en-US" sz="1400" b="1" dirty="0" smtClean="0">
                <a:solidFill>
                  <a:schemeClr val="tx1">
                    <a:lumMod val="75000"/>
                    <a:lumOff val="25000"/>
                  </a:schemeClr>
                </a:solidFill>
                <a:latin typeface="Calibri" pitchFamily="34" charset="0"/>
                <a:cs typeface="Calibri" pitchFamily="34" charset="0"/>
              </a:rPr>
              <a:t>The Fleet Information System provides a single system that can load and convert data from both at-sea and at-dock landing reports - making it available immediately for port inspection personnel via 3G/4G handheld tablets.</a:t>
            </a:r>
          </a:p>
          <a:p>
            <a:pPr lvl="0" fontAlgn="auto">
              <a:spcBef>
                <a:spcPts val="0"/>
              </a:spcBef>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Bef>
                <a:spcPts val="0"/>
              </a:spcBef>
              <a:spcAft>
                <a:spcPts val="0"/>
              </a:spcAft>
              <a:defRPr/>
            </a:pPr>
            <a:r>
              <a:rPr lang="en-US" sz="1400" b="1" dirty="0" smtClean="0">
                <a:solidFill>
                  <a:schemeClr val="tx1">
                    <a:lumMod val="75000"/>
                    <a:lumOff val="25000"/>
                  </a:schemeClr>
                </a:solidFill>
                <a:latin typeface="Calibri" pitchFamily="34" charset="0"/>
                <a:cs typeface="Calibri" pitchFamily="34" charset="0"/>
              </a:rPr>
              <a:t>Our systems are designed to meet the traceability requirements being introduced by the EU, North American and Japanese authorities.</a:t>
            </a:r>
            <a:endParaRPr lang="en-US" sz="1400" b="1" dirty="0" smtClean="0"/>
          </a:p>
        </p:txBody>
      </p:sp>
      <p:sp>
        <p:nvSpPr>
          <p:cNvPr id="3" name="Title 2"/>
          <p:cNvSpPr>
            <a:spLocks noGrp="1"/>
          </p:cNvSpPr>
          <p:nvPr>
            <p:ph type="title"/>
          </p:nvPr>
        </p:nvSpPr>
        <p:spPr>
          <a:xfrm>
            <a:off x="457200" y="614680"/>
            <a:ext cx="8229600" cy="314960"/>
          </a:xfrm>
        </p:spPr>
        <p:txBody>
          <a:bodyPr/>
          <a:lstStyle/>
          <a:p>
            <a:r>
              <a:rPr lang="en-US" b="1" dirty="0" smtClean="0">
                <a:solidFill>
                  <a:schemeClr val="accent1">
                    <a:lumMod val="75000"/>
                  </a:schemeClr>
                </a:solidFill>
                <a:latin typeface="Calibri" pitchFamily="34" charset="0"/>
                <a:cs typeface="Calibri" pitchFamily="34" charset="0"/>
              </a:rPr>
              <a:t>Catch Verification</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27</a:t>
            </a:fld>
            <a:endParaRPr lang="en-US" sz="1000" dirty="0"/>
          </a:p>
        </p:txBody>
      </p:sp>
      <p:pic>
        <p:nvPicPr>
          <p:cNvPr id="10" name="Picture 9" descr="tablet.png"/>
          <p:cNvPicPr>
            <a:picLocks noChangeAspect="1"/>
          </p:cNvPicPr>
          <p:nvPr/>
        </p:nvPicPr>
        <p:blipFill>
          <a:blip r:embed="rId2" cstate="print"/>
          <a:stretch>
            <a:fillRect/>
          </a:stretch>
        </p:blipFill>
        <p:spPr>
          <a:xfrm>
            <a:off x="5547632" y="1343787"/>
            <a:ext cx="3119941" cy="2436742"/>
          </a:xfrm>
          <a:prstGeom prst="rect">
            <a:avLst/>
          </a:prstGeom>
        </p:spPr>
      </p:pic>
      <p:pic>
        <p:nvPicPr>
          <p:cNvPr id="12" name="Picture 2"/>
          <p:cNvPicPr>
            <a:picLocks noChangeAspect="1" noChangeArrowheads="1"/>
          </p:cNvPicPr>
          <p:nvPr/>
        </p:nvPicPr>
        <p:blipFill>
          <a:blip r:embed="rId3" cstate="print"/>
          <a:srcRect/>
          <a:stretch>
            <a:fillRect/>
          </a:stretch>
        </p:blipFill>
        <p:spPr bwMode="auto">
          <a:xfrm>
            <a:off x="5547632" y="3993732"/>
            <a:ext cx="3123590" cy="23179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800" y="1295400"/>
            <a:ext cx="441007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Electronic Forms are used for data entry on-board by either a vessel captain, fishing master, or independent observer</a:t>
            </a:r>
          </a:p>
          <a:p>
            <a:pPr lvl="0" fontAlgn="auto">
              <a:spcAft>
                <a:spcPts val="0"/>
              </a:spcAft>
              <a:buNone/>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Electronic Forms are also known as:</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Electronic Logbooks</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Electronic Catch Reporting Systems</a:t>
            </a:r>
          </a:p>
          <a:p>
            <a:pPr lvl="0" indent="-292608" fontAlgn="auto">
              <a:spcAft>
                <a:spcPts val="0"/>
              </a:spcAft>
              <a:buNone/>
              <a:defRPr/>
            </a:pPr>
            <a:endParaRPr lang="en-US" sz="1400"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Pole Star Fisheries offers one of the most widely deployed electronic reporting platforms with over 2,000 vessels currently using our e-form technology</a:t>
            </a:r>
          </a:p>
          <a:p>
            <a:pPr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Pole Star Fisheries’ systems operate at a fraction of the cost of some other systems, through the use of advanced compression technology</a:t>
            </a:r>
          </a:p>
          <a:p>
            <a:pPr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We promote open standards for data sharing.  This enables a single device to meet the requirements of multiple fisheries authorities simultaneously</a:t>
            </a:r>
          </a:p>
          <a:p>
            <a:pPr fontAlgn="auto">
              <a:spcAft>
                <a:spcPts val="0"/>
              </a:spcAft>
              <a:buNone/>
              <a:defRPr/>
            </a:pPr>
            <a:endParaRPr lang="en-US" sz="1400" b="1" dirty="0" smtClean="0">
              <a:solidFill>
                <a:schemeClr val="tx1">
                  <a:lumMod val="75000"/>
                  <a:lumOff val="25000"/>
                </a:schemeClr>
              </a:solidFill>
              <a:latin typeface="Calibri" pitchFamily="34" charset="0"/>
              <a:cs typeface="Calibri" pitchFamily="34" charset="0"/>
            </a:endParaRPr>
          </a:p>
        </p:txBody>
      </p:sp>
      <p:sp>
        <p:nvSpPr>
          <p:cNvPr id="3" name="Title 2"/>
          <p:cNvSpPr>
            <a:spLocks noGrp="1"/>
          </p:cNvSpPr>
          <p:nvPr>
            <p:ph type="title"/>
          </p:nvPr>
        </p:nvSpPr>
        <p:spPr>
          <a:xfrm>
            <a:off x="457200" y="605155"/>
            <a:ext cx="8229600" cy="314960"/>
          </a:xfrm>
        </p:spPr>
        <p:txBody>
          <a:bodyPr/>
          <a:lstStyle/>
          <a:p>
            <a:r>
              <a:rPr lang="en-US" b="1" dirty="0" smtClean="0">
                <a:solidFill>
                  <a:schemeClr val="accent1">
                    <a:lumMod val="75000"/>
                  </a:schemeClr>
                </a:solidFill>
                <a:latin typeface="Calibri" pitchFamily="34" charset="0"/>
                <a:cs typeface="Calibri" pitchFamily="34" charset="0"/>
              </a:rPr>
              <a:t>Electronic Catch Logbooks</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28</a:t>
            </a:fld>
            <a:endParaRPr lang="en-US" sz="1000" dirty="0"/>
          </a:p>
        </p:txBody>
      </p:sp>
      <p:sp>
        <p:nvSpPr>
          <p:cNvPr id="7" name="Rectangle 6"/>
          <p:cNvSpPr/>
          <p:nvPr/>
        </p:nvSpPr>
        <p:spPr>
          <a:xfrm>
            <a:off x="4903781" y="1344905"/>
            <a:ext cx="3962400" cy="232534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cs typeface="Calibri" pitchFamily="34" charset="0"/>
            </a:endParaRPr>
          </a:p>
        </p:txBody>
      </p:sp>
      <p:pic>
        <p:nvPicPr>
          <p:cNvPr id="10" name="Picture 7"/>
          <p:cNvPicPr>
            <a:picLocks noChangeAspect="1" noChangeArrowheads="1"/>
          </p:cNvPicPr>
          <p:nvPr/>
        </p:nvPicPr>
        <p:blipFill>
          <a:blip r:embed="rId2" cstate="print"/>
          <a:srcRect/>
          <a:stretch>
            <a:fillRect/>
          </a:stretch>
        </p:blipFill>
        <p:spPr bwMode="auto">
          <a:xfrm>
            <a:off x="4905611" y="3850522"/>
            <a:ext cx="3963745" cy="2340568"/>
          </a:xfrm>
          <a:prstGeom prst="rect">
            <a:avLst/>
          </a:prstGeom>
          <a:noFill/>
          <a:ln w="9525">
            <a:noFill/>
            <a:miter lim="800000"/>
            <a:headEnd/>
            <a:tailEnd/>
          </a:ln>
        </p:spPr>
      </p:pic>
      <p:pic>
        <p:nvPicPr>
          <p:cNvPr id="11" name="Picture 9"/>
          <p:cNvPicPr>
            <a:picLocks noChangeAspect="1" noChangeArrowheads="1"/>
          </p:cNvPicPr>
          <p:nvPr/>
        </p:nvPicPr>
        <p:blipFill>
          <a:blip r:embed="rId3" cstate="print"/>
          <a:srcRect/>
          <a:stretch>
            <a:fillRect/>
          </a:stretch>
        </p:blipFill>
        <p:spPr bwMode="auto">
          <a:xfrm>
            <a:off x="5745681" y="1371110"/>
            <a:ext cx="2193925" cy="2290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799" y="1304925"/>
            <a:ext cx="471487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Pole Star Fisheries has a library of over 50 fisheries e-forms, which we use as a basis for new fisheries programs.  These form types include:</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Trawl-by-Trawl Catch reporting</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Daily Catch Logs</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Transshipment, Disposal and Landing</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Declaration of Activity (Days-at-Sea)</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Requests for Exemptions or Waivers</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Pre-Landing Notifications</a:t>
            </a:r>
          </a:p>
          <a:p>
            <a:pPr lvl="0" indent="-292608" fontAlgn="auto">
              <a:spcAft>
                <a:spcPts val="0"/>
              </a:spcAft>
              <a:buFont typeface="Arial" pitchFamily="34" charset="0"/>
              <a:buChar char="•"/>
              <a:defRPr/>
            </a:pPr>
            <a:endParaRPr lang="en-US" sz="1400"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Fisheries regulations change over time. Our e-forms solutions accommodate this with remote updates (via the VMS equipment). In contrast, other solutions often require a USB stick or CD be mailed to each vessel, which is no easy task in practice</a:t>
            </a:r>
          </a:p>
          <a:p>
            <a:pPr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We support PIN codes and hardware code devices for added security and authentication</a:t>
            </a:r>
          </a:p>
          <a:p>
            <a:pPr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Aft>
                <a:spcPts val="0"/>
              </a:spcAft>
              <a:buNone/>
              <a:defRPr/>
            </a:pPr>
            <a:endParaRPr lang="en-US" sz="1400" b="1" dirty="0" smtClean="0">
              <a:solidFill>
                <a:schemeClr val="tx1">
                  <a:lumMod val="75000"/>
                  <a:lumOff val="25000"/>
                </a:schemeClr>
              </a:solidFill>
              <a:latin typeface="Calibri" pitchFamily="34" charset="0"/>
              <a:cs typeface="Calibri" pitchFamily="34" charset="0"/>
            </a:endParaRPr>
          </a:p>
        </p:txBody>
      </p:sp>
      <p:sp>
        <p:nvSpPr>
          <p:cNvPr id="3" name="Title 2"/>
          <p:cNvSpPr>
            <a:spLocks noGrp="1"/>
          </p:cNvSpPr>
          <p:nvPr>
            <p:ph type="title"/>
          </p:nvPr>
        </p:nvSpPr>
        <p:spPr>
          <a:xfrm>
            <a:off x="457200" y="614680"/>
            <a:ext cx="8229600" cy="314960"/>
          </a:xfrm>
        </p:spPr>
        <p:txBody>
          <a:bodyPr/>
          <a:lstStyle/>
          <a:p>
            <a:r>
              <a:rPr lang="en-US" b="1" dirty="0" smtClean="0">
                <a:solidFill>
                  <a:schemeClr val="accent1">
                    <a:lumMod val="75000"/>
                  </a:schemeClr>
                </a:solidFill>
                <a:latin typeface="Calibri" pitchFamily="34" charset="0"/>
                <a:cs typeface="Calibri" pitchFamily="34" charset="0"/>
              </a:rPr>
              <a:t>Customizable Electronic Forms Templates</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29</a:t>
            </a:fld>
            <a:endParaRPr lang="en-US" sz="1000" dirty="0"/>
          </a:p>
        </p:txBody>
      </p:sp>
      <p:pic>
        <p:nvPicPr>
          <p:cNvPr id="8" name="Picture 3"/>
          <p:cNvPicPr>
            <a:picLocks noChangeAspect="1" noChangeArrowheads="1"/>
          </p:cNvPicPr>
          <p:nvPr/>
        </p:nvPicPr>
        <p:blipFill>
          <a:blip r:embed="rId2" cstate="print"/>
          <a:srcRect/>
          <a:stretch>
            <a:fillRect/>
          </a:stretch>
        </p:blipFill>
        <p:spPr bwMode="auto">
          <a:xfrm>
            <a:off x="5181600" y="1361890"/>
            <a:ext cx="3657600" cy="2312987"/>
          </a:xfrm>
          <a:prstGeom prst="rect">
            <a:avLst/>
          </a:prstGeom>
          <a:noFill/>
          <a:ln w="9525">
            <a:noFill/>
            <a:miter lim="800000"/>
            <a:headEnd/>
            <a:tailEnd/>
          </a:ln>
        </p:spPr>
      </p:pic>
      <p:pic>
        <p:nvPicPr>
          <p:cNvPr id="9" name="Picture 4"/>
          <p:cNvPicPr>
            <a:picLocks noChangeAspect="1" noChangeArrowheads="1"/>
          </p:cNvPicPr>
          <p:nvPr/>
        </p:nvPicPr>
        <p:blipFill>
          <a:blip r:embed="rId3" cstate="print"/>
          <a:srcRect/>
          <a:stretch>
            <a:fillRect/>
          </a:stretch>
        </p:blipFill>
        <p:spPr bwMode="auto">
          <a:xfrm>
            <a:off x="5181600" y="3849528"/>
            <a:ext cx="3657600" cy="2312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a:spLocks noGrp="1"/>
          </p:cNvSpPr>
          <p:nvPr>
            <p:ph type="title"/>
          </p:nvPr>
        </p:nvSpPr>
        <p:spPr>
          <a:xfrm>
            <a:off x="457200" y="605155"/>
            <a:ext cx="8229600" cy="314960"/>
          </a:xfrm>
        </p:spPr>
        <p:txBody>
          <a:bodyPr/>
          <a:lstStyle/>
          <a:p>
            <a:r>
              <a:rPr lang="en-US" b="1" dirty="0" smtClean="0">
                <a:solidFill>
                  <a:srgbClr val="0B5391"/>
                </a:solidFill>
                <a:latin typeface="Calibri" pitchFamily="34" charset="0"/>
                <a:cs typeface="Calibri" pitchFamily="34" charset="0"/>
              </a:rPr>
              <a:t>Pole Star Fisheries Solutions – from Ocean to Dinner Plate</a:t>
            </a:r>
            <a:endParaRPr lang="en-GB" b="1" dirty="0">
              <a:solidFill>
                <a:srgbClr val="0B5391"/>
              </a:solidFill>
            </a:endParaRPr>
          </a:p>
        </p:txBody>
      </p:sp>
      <p:sp>
        <p:nvSpPr>
          <p:cNvPr id="5" name="Rectangle 4"/>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pic>
        <p:nvPicPr>
          <p:cNvPr id="16" name="Picture 15" descr="Traceability_final.png"/>
          <p:cNvPicPr>
            <a:picLocks noChangeAspect="1"/>
          </p:cNvPicPr>
          <p:nvPr/>
        </p:nvPicPr>
        <p:blipFill>
          <a:blip r:embed="rId2" cstate="print"/>
          <a:stretch>
            <a:fillRect/>
          </a:stretch>
        </p:blipFill>
        <p:spPr>
          <a:xfrm>
            <a:off x="419099" y="1208972"/>
            <a:ext cx="8296275" cy="5242239"/>
          </a:xfrm>
          <a:prstGeom prst="rect">
            <a:avLst/>
          </a:prstGeom>
        </p:spPr>
      </p:pic>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tx1">
                    <a:lumMod val="65000"/>
                    <a:lumOff val="35000"/>
                  </a:schemeClr>
                </a:solidFill>
              </a:rPr>
              <a:pPr>
                <a:defRPr/>
              </a:pPr>
              <a:t>3</a:t>
            </a:fld>
            <a:endParaRPr lang="en-US" sz="10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800" y="1304925"/>
            <a:ext cx="441007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The Fleet Information System provides a high quality source for correlated location (GPS), catch (e-forms from vessel operators and observers) and environmental data (sensors)</a:t>
            </a:r>
          </a:p>
          <a:p>
            <a:pPr lvl="0"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Pole Star Fisheries has extensive experience with processing data into formats that can be easily integrated into fishstock and environmental impact assessment programs</a:t>
            </a:r>
          </a:p>
          <a:p>
            <a:pPr lvl="0" fontAlgn="auto">
              <a:spcAft>
                <a:spcPts val="0"/>
              </a:spcAft>
              <a:buNone/>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The Fleet Information System has a range of geospatial tools to prepare data for incorporation into scientific data products, including:</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Position data sorted by Statistical Area</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Catch/Effort data matched with VMS activity</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Estimates of fishing vs. transit activity (based on speed &amp; course variations)  </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Port-to-port trip recording</a:t>
            </a:r>
          </a:p>
        </p:txBody>
      </p:sp>
      <p:sp>
        <p:nvSpPr>
          <p:cNvPr id="3" name="Title 2"/>
          <p:cNvSpPr>
            <a:spLocks noGrp="1"/>
          </p:cNvSpPr>
          <p:nvPr>
            <p:ph type="title"/>
          </p:nvPr>
        </p:nvSpPr>
        <p:spPr>
          <a:xfrm>
            <a:off x="457200" y="614680"/>
            <a:ext cx="8229600" cy="314960"/>
          </a:xfrm>
        </p:spPr>
        <p:txBody>
          <a:bodyPr/>
          <a:lstStyle/>
          <a:p>
            <a:r>
              <a:rPr lang="en-US" b="1" dirty="0" smtClean="0">
                <a:solidFill>
                  <a:schemeClr val="accent1">
                    <a:lumMod val="75000"/>
                  </a:schemeClr>
                </a:solidFill>
                <a:latin typeface="Calibri" pitchFamily="34" charset="0"/>
                <a:cs typeface="Calibri" pitchFamily="34" charset="0"/>
              </a:rPr>
              <a:t>Fisheries Science</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30</a:t>
            </a:fld>
            <a:endParaRPr lang="en-US" sz="1000" dirty="0"/>
          </a:p>
        </p:txBody>
      </p:sp>
      <p:pic>
        <p:nvPicPr>
          <p:cNvPr id="7" name="Picture 3"/>
          <p:cNvPicPr>
            <a:picLocks noChangeAspect="1" noChangeArrowheads="1"/>
          </p:cNvPicPr>
          <p:nvPr/>
        </p:nvPicPr>
        <p:blipFill>
          <a:blip r:embed="rId2" cstate="print"/>
          <a:srcRect/>
          <a:stretch>
            <a:fillRect/>
          </a:stretch>
        </p:blipFill>
        <p:spPr bwMode="auto">
          <a:xfrm>
            <a:off x="4842480" y="3881050"/>
            <a:ext cx="3968146" cy="2343095"/>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4840155" y="1360096"/>
            <a:ext cx="3960945" cy="23388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4772026" cy="4777740"/>
          </a:xfrm>
        </p:spPr>
        <p:txBody>
          <a:bodyPr/>
          <a:lstStyle/>
          <a:p>
            <a:pPr lvl="0" fontAlgn="auto">
              <a:spcBef>
                <a:spcPts val="0"/>
              </a:spcBef>
              <a:spcAft>
                <a:spcPts val="0"/>
              </a:spcAft>
              <a:defRPr/>
            </a:pPr>
            <a:r>
              <a:rPr lang="en-US" sz="1400" b="1" dirty="0" smtClean="0">
                <a:solidFill>
                  <a:schemeClr val="tx1">
                    <a:lumMod val="75000"/>
                    <a:lumOff val="25000"/>
                  </a:schemeClr>
                </a:solidFill>
                <a:latin typeface="Calibri" pitchFamily="34" charset="0"/>
                <a:cs typeface="Calibri" pitchFamily="34" charset="0"/>
              </a:rPr>
              <a:t>Pole Star Fisheries’ efforts to extend Fishstock Traceability towards the consumer are a work-in-progress, in close cooperation with fishing operators, government regulators and technology suppliers.  </a:t>
            </a:r>
          </a:p>
          <a:p>
            <a:pPr lvl="0" fontAlgn="auto">
              <a:spcBef>
                <a:spcPts val="0"/>
              </a:spcBef>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Bef>
                <a:spcPts val="330"/>
              </a:spcBef>
              <a:spcAft>
                <a:spcPts val="0"/>
              </a:spcAft>
              <a:defRPr/>
            </a:pPr>
            <a:r>
              <a:rPr lang="en-US" sz="1400" b="1" dirty="0" smtClean="0">
                <a:solidFill>
                  <a:schemeClr val="tx1">
                    <a:lumMod val="75000"/>
                    <a:lumOff val="25000"/>
                  </a:schemeClr>
                </a:solidFill>
                <a:latin typeface="Calibri" pitchFamily="34" charset="0"/>
                <a:cs typeface="Calibri" pitchFamily="34" charset="0"/>
              </a:rPr>
              <a:t>Pole Star Fisheries is in a unique position to assist - technology for issuing digitally signed traceability certificates is a core feature of the Fleet Information System.</a:t>
            </a:r>
          </a:p>
          <a:p>
            <a:pPr lvl="0" fontAlgn="auto">
              <a:spcBef>
                <a:spcPts val="0"/>
              </a:spcBef>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Bef>
                <a:spcPts val="330"/>
              </a:spcBef>
              <a:spcAft>
                <a:spcPts val="0"/>
              </a:spcAft>
              <a:defRPr/>
            </a:pPr>
            <a:r>
              <a:rPr lang="en-US" sz="1400" b="1" dirty="0" smtClean="0">
                <a:solidFill>
                  <a:schemeClr val="tx1">
                    <a:lumMod val="75000"/>
                    <a:lumOff val="25000"/>
                  </a:schemeClr>
                </a:solidFill>
                <a:latin typeface="Calibri" pitchFamily="34" charset="0"/>
                <a:cs typeface="Calibri" pitchFamily="34" charset="0"/>
              </a:rPr>
              <a:t>2D barcodes are printed on catch certificates, and may then be scanned or reprinted at all points in the supply chain; i.e. dealer, wholesaler, retailer</a:t>
            </a:r>
          </a:p>
          <a:p>
            <a:pPr fontAlgn="auto">
              <a:spcBef>
                <a:spcPts val="0"/>
              </a:spcBef>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fontAlgn="auto">
              <a:spcBef>
                <a:spcPts val="330"/>
              </a:spcBef>
              <a:spcAft>
                <a:spcPts val="0"/>
              </a:spcAft>
              <a:defRPr/>
            </a:pPr>
            <a:r>
              <a:rPr lang="en-US" sz="1400" b="1" dirty="0" smtClean="0">
                <a:solidFill>
                  <a:schemeClr val="tx1">
                    <a:lumMod val="75000"/>
                    <a:lumOff val="25000"/>
                  </a:schemeClr>
                </a:solidFill>
                <a:latin typeface="Calibri" pitchFamily="34" charset="0"/>
                <a:cs typeface="Calibri" pitchFamily="34" charset="0"/>
              </a:rPr>
              <a:t>Basic information is available from the 2D barcode. Sensitive Information, such as the exact location of catch, is available only to authorized parties via secure web logon</a:t>
            </a:r>
            <a:endParaRPr lang="en-US" sz="1400" b="1" dirty="0" smtClean="0">
              <a:latin typeface="Calibri" pitchFamily="34" charset="0"/>
              <a:cs typeface="Calibri" pitchFamily="34" charset="0"/>
            </a:endParaRPr>
          </a:p>
        </p:txBody>
      </p:sp>
      <p:sp>
        <p:nvSpPr>
          <p:cNvPr id="3" name="Title 2"/>
          <p:cNvSpPr>
            <a:spLocks noGrp="1"/>
          </p:cNvSpPr>
          <p:nvPr>
            <p:ph type="title"/>
          </p:nvPr>
        </p:nvSpPr>
        <p:spPr>
          <a:xfrm>
            <a:off x="457200" y="605155"/>
            <a:ext cx="8229600" cy="314960"/>
          </a:xfrm>
        </p:spPr>
        <p:txBody>
          <a:bodyPr/>
          <a:lstStyle/>
          <a:p>
            <a:r>
              <a:rPr lang="en-US" b="1" dirty="0" smtClean="0">
                <a:solidFill>
                  <a:schemeClr val="accent1">
                    <a:lumMod val="75000"/>
                  </a:schemeClr>
                </a:solidFill>
                <a:latin typeface="Calibri" pitchFamily="34" charset="0"/>
                <a:cs typeface="Calibri" pitchFamily="34" charset="0"/>
              </a:rPr>
              <a:t>Supply Chain</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r>
              <a:rPr lang="en-US" b="1" dirty="0" smtClean="0">
                <a:solidFill>
                  <a:schemeClr val="accent1">
                    <a:lumMod val="75000"/>
                  </a:schemeClr>
                </a:solidFill>
                <a:latin typeface="Calibri" pitchFamily="34" charset="0"/>
                <a:cs typeface="Calibri" pitchFamily="34" charset="0"/>
              </a:rPr>
              <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31</a:t>
            </a:fld>
            <a:endParaRPr lang="en-US" sz="1000" dirty="0">
              <a:solidFill>
                <a:schemeClr val="bg1">
                  <a:lumMod val="75000"/>
                </a:schemeClr>
              </a:solidFill>
            </a:endParaRPr>
          </a:p>
        </p:txBody>
      </p:sp>
      <p:pic>
        <p:nvPicPr>
          <p:cNvPr id="7" name="Picture 6" descr="hand.png"/>
          <p:cNvPicPr>
            <a:picLocks noChangeAspect="1"/>
          </p:cNvPicPr>
          <p:nvPr/>
        </p:nvPicPr>
        <p:blipFill>
          <a:blip r:embed="rId2" cstate="print"/>
          <a:stretch>
            <a:fillRect/>
          </a:stretch>
        </p:blipFill>
        <p:spPr>
          <a:xfrm>
            <a:off x="5717770" y="3514095"/>
            <a:ext cx="2691764" cy="2773955"/>
          </a:xfrm>
          <a:prstGeom prst="rect">
            <a:avLst/>
          </a:prstGeom>
        </p:spPr>
      </p:pic>
      <p:pic>
        <p:nvPicPr>
          <p:cNvPr id="8" name="Picture 3"/>
          <p:cNvPicPr>
            <a:picLocks noChangeAspect="1" noChangeArrowheads="1"/>
          </p:cNvPicPr>
          <p:nvPr/>
        </p:nvPicPr>
        <p:blipFill>
          <a:blip r:embed="rId3" cstate="print"/>
          <a:srcRect/>
          <a:stretch>
            <a:fillRect/>
          </a:stretch>
        </p:blipFill>
        <p:spPr bwMode="auto">
          <a:xfrm>
            <a:off x="5310987" y="1295400"/>
            <a:ext cx="3447158" cy="2035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3" name="Title 2"/>
          <p:cNvSpPr>
            <a:spLocks noGrp="1"/>
          </p:cNvSpPr>
          <p:nvPr>
            <p:ph type="title"/>
          </p:nvPr>
        </p:nvSpPr>
        <p:spPr>
          <a:xfrm>
            <a:off x="1003801" y="605155"/>
            <a:ext cx="7835399" cy="314960"/>
          </a:xfrm>
        </p:spPr>
        <p:txBody>
          <a:bodyPr/>
          <a:lstStyle/>
          <a:p>
            <a:r>
              <a:rPr lang="en-US" b="1" dirty="0" smtClean="0">
                <a:solidFill>
                  <a:schemeClr val="accent1">
                    <a:lumMod val="75000"/>
                  </a:schemeClr>
                </a:solidFill>
                <a:latin typeface="Calibri" pitchFamily="34" charset="0"/>
                <a:cs typeface="Calibri" pitchFamily="34" charset="0"/>
              </a:rPr>
              <a:t>Case Study: Electronic Logbooks installed on over 2,000 Ships</a:t>
            </a: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32</a:t>
            </a:fld>
            <a:endParaRPr lang="en-US" sz="1000" dirty="0"/>
          </a:p>
        </p:txBody>
      </p:sp>
      <p:sp>
        <p:nvSpPr>
          <p:cNvPr id="11" name="Content Placeholder 2"/>
          <p:cNvSpPr txBox="1">
            <a:spLocks/>
          </p:cNvSpPr>
          <p:nvPr/>
        </p:nvSpPr>
        <p:spPr>
          <a:xfrm>
            <a:off x="923524" y="1039585"/>
            <a:ext cx="8220476" cy="1152150"/>
          </a:xfrm>
          <a:prstGeom prst="rect">
            <a:avLst/>
          </a:prstGeom>
        </p:spPr>
        <p:txBody>
          <a:bodyPr vert="horz" lIns="91440" tIns="45720" rIns="91440" bIns="45720" rtlCol="0">
            <a:noAutofit/>
          </a:bodyPr>
          <a:lstStyle/>
          <a:p>
            <a:r>
              <a:rPr lang="en-US" sz="1350" dirty="0" smtClean="0">
                <a:solidFill>
                  <a:schemeClr val="tx1">
                    <a:lumMod val="75000"/>
                    <a:lumOff val="25000"/>
                  </a:schemeClr>
                </a:solidFill>
                <a:latin typeface="Calibri" pitchFamily="34" charset="0"/>
              </a:rPr>
              <a:t>Today over 2,000 vessels use Pole Star Fisheries' electronic forms technology to report their catch activities to fisheries authorities - in real-time via a Vessel Monitoring System (VMS) terminal fitted on-board each vessel.</a:t>
            </a:r>
          </a:p>
        </p:txBody>
      </p:sp>
      <p:pic>
        <p:nvPicPr>
          <p:cNvPr id="10" name="Picture 9" descr="NOAA_map.png"/>
          <p:cNvPicPr>
            <a:picLocks noChangeAspect="1"/>
          </p:cNvPicPr>
          <p:nvPr/>
        </p:nvPicPr>
        <p:blipFill>
          <a:blip r:embed="rId2" cstate="print"/>
          <a:stretch>
            <a:fillRect/>
          </a:stretch>
        </p:blipFill>
        <p:spPr>
          <a:xfrm>
            <a:off x="1039044" y="1710155"/>
            <a:ext cx="6951305" cy="4829857"/>
          </a:xfrm>
          <a:prstGeom prst="rect">
            <a:avLst/>
          </a:prstGeom>
        </p:spPr>
      </p:pic>
      <p:pic>
        <p:nvPicPr>
          <p:cNvPr id="12" name="Picture 11" descr="noaa_logo.png"/>
          <p:cNvPicPr>
            <a:picLocks noChangeAspect="1"/>
          </p:cNvPicPr>
          <p:nvPr/>
        </p:nvPicPr>
        <p:blipFill>
          <a:blip r:embed="rId3" cstate="print"/>
          <a:stretch>
            <a:fillRect/>
          </a:stretch>
        </p:blipFill>
        <p:spPr>
          <a:xfrm>
            <a:off x="107799" y="507490"/>
            <a:ext cx="768100" cy="7681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33</a:t>
            </a:fld>
            <a:endParaRPr lang="en-US" sz="1000" dirty="0">
              <a:solidFill>
                <a:schemeClr val="bg1">
                  <a:lumMod val="75000"/>
                </a:schemeClr>
              </a:solidFill>
            </a:endParaRPr>
          </a:p>
        </p:txBody>
      </p:sp>
      <p:sp>
        <p:nvSpPr>
          <p:cNvPr id="5" name="Title 1"/>
          <p:cNvSpPr txBox="1">
            <a:spLocks/>
          </p:cNvSpPr>
          <p:nvPr/>
        </p:nvSpPr>
        <p:spPr>
          <a:xfrm>
            <a:off x="4874994" y="1400175"/>
            <a:ext cx="4154705" cy="1444140"/>
          </a:xfrm>
          <a:prstGeom prst="rect">
            <a:avLst/>
          </a:prstGeom>
        </p:spPr>
        <p:txBody>
          <a:bodyPr>
            <a:noAutofit/>
          </a:bodyPr>
          <a:lstStyle/>
          <a:p>
            <a:pPr lvl="0" defTabSz="914400" fontAlgn="auto">
              <a:spcAft>
                <a:spcPts val="0"/>
              </a:spcAft>
              <a:defRPr/>
            </a:pPr>
            <a:r>
              <a:rPr lang="en-US" sz="2400" b="1" dirty="0" smtClean="0">
                <a:solidFill>
                  <a:schemeClr val="accent1">
                    <a:lumMod val="75000"/>
                  </a:schemeClr>
                </a:solidFill>
                <a:latin typeface="Calibri" pitchFamily="34" charset="0"/>
                <a:ea typeface="+mj-ea"/>
                <a:cs typeface="Calibri" pitchFamily="34" charset="0"/>
              </a:rPr>
              <a:t>Maritime Domain Awareness</a:t>
            </a:r>
            <a:r>
              <a:rPr kumimoji="0" lang="en-US" sz="2800" b="1"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rPr>
              <a:t/>
            </a:r>
            <a:br>
              <a:rPr kumimoji="0" lang="en-US" sz="2800" b="1"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rPr>
            </a:br>
            <a:r>
              <a:rPr lang="en-US" sz="1400" dirty="0" smtClean="0">
                <a:solidFill>
                  <a:schemeClr val="accent1">
                    <a:lumMod val="75000"/>
                  </a:schemeClr>
                </a:solidFill>
                <a:latin typeface="Calibri" pitchFamily="34" charset="0"/>
                <a:ea typeface="+mj-ea"/>
                <a:cs typeface="Calibri" pitchFamily="34" charset="0"/>
              </a:rPr>
              <a:t>Fisheries Management within the context of</a:t>
            </a:r>
          </a:p>
          <a:p>
            <a:pPr lvl="0" defTabSz="914400" fontAlgn="auto">
              <a:spcAft>
                <a:spcPts val="0"/>
              </a:spcAft>
              <a:defRPr/>
            </a:pPr>
            <a:r>
              <a:rPr lang="en-US" sz="1400" dirty="0" smtClean="0">
                <a:solidFill>
                  <a:schemeClr val="accent1">
                    <a:lumMod val="75000"/>
                  </a:schemeClr>
                </a:solidFill>
                <a:latin typeface="Calibri" pitchFamily="34" charset="0"/>
                <a:ea typeface="+mj-ea"/>
                <a:cs typeface="Calibri" pitchFamily="34" charset="0"/>
              </a:rPr>
              <a:t>Maritime Security, AIS and the LRIT System</a:t>
            </a:r>
          </a:p>
          <a:p>
            <a:pPr lvl="0" defTabSz="914400" fontAlgn="auto">
              <a:spcAft>
                <a:spcPts val="0"/>
              </a:spcAft>
              <a:defRPr/>
            </a:pPr>
            <a:endParaRPr kumimoji="0" lang="en-US" sz="1400"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endParaRPr>
          </a:p>
        </p:txBody>
      </p:sp>
      <p:cxnSp>
        <p:nvCxnSpPr>
          <p:cNvPr id="8" name="Straight Connector 7"/>
          <p:cNvCxnSpPr/>
          <p:nvPr/>
        </p:nvCxnSpPr>
        <p:spPr>
          <a:xfrm>
            <a:off x="4601655" y="0"/>
            <a:ext cx="0" cy="6858000"/>
          </a:xfrm>
          <a:prstGeom prst="line">
            <a:avLst/>
          </a:prstGeom>
          <a:ln w="19050">
            <a:solidFill>
              <a:schemeClr val="tx1">
                <a:lumMod val="75000"/>
                <a:lumOff val="25000"/>
              </a:schemeClr>
            </a:solidFill>
          </a:ln>
          <a:effectLst>
            <a:outerShdw blurRad="50800" dist="50800" dir="2700000" algn="tl" rotWithShape="0">
              <a:prstClr val="black">
                <a:alpha val="51000"/>
              </a:prstClr>
            </a:outerShdw>
          </a:effectLst>
        </p:spPr>
        <p:style>
          <a:lnRef idx="1">
            <a:schemeClr val="dk1"/>
          </a:lnRef>
          <a:fillRef idx="0">
            <a:schemeClr val="dk1"/>
          </a:fillRef>
          <a:effectRef idx="0">
            <a:schemeClr val="dk1"/>
          </a:effectRef>
          <a:fontRef idx="minor">
            <a:schemeClr val="tx1"/>
          </a:fontRef>
        </p:style>
      </p:cxnSp>
      <p:pic>
        <p:nvPicPr>
          <p:cNvPr id="9" name="Picture 8" descr="surveillance_aircraft.jpg"/>
          <p:cNvPicPr>
            <a:picLocks noChangeAspect="1"/>
          </p:cNvPicPr>
          <p:nvPr/>
        </p:nvPicPr>
        <p:blipFill>
          <a:blip r:embed="rId2" cstate="print"/>
          <a:stretch>
            <a:fillRect/>
          </a:stretch>
        </p:blipFill>
        <p:spPr>
          <a:xfrm>
            <a:off x="-19051" y="0"/>
            <a:ext cx="4635207" cy="6858000"/>
          </a:xfrm>
          <a:prstGeom prst="rect">
            <a:avLst/>
          </a:prstGeom>
        </p:spPr>
      </p:pic>
      <p:sp>
        <p:nvSpPr>
          <p:cNvPr id="11" name="Content Placeholder 1"/>
          <p:cNvSpPr>
            <a:spLocks noGrp="1"/>
          </p:cNvSpPr>
          <p:nvPr>
            <p:ph idx="1"/>
          </p:nvPr>
        </p:nvSpPr>
        <p:spPr>
          <a:xfrm>
            <a:off x="4487355" y="2505075"/>
            <a:ext cx="4410075" cy="2943225"/>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Related Systems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Automatic Identification System (AIS)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Long Range Identification &amp; Tracking  (LRIT)</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Vessel Monitoring System (VMS)</a:t>
            </a:r>
          </a:p>
          <a:p>
            <a:pPr lvl="0" indent="-283464">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Satellite Virtual Private Networks (VPN)</a:t>
            </a:r>
          </a:p>
          <a:p>
            <a:pPr lvl="0" indent="-283464">
              <a:buNone/>
              <a:defRPr/>
            </a:pPr>
            <a:endParaRPr lang="en-US" sz="1400"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Case Study:  Panama Maritime Authority</a:t>
            </a:r>
          </a:p>
          <a:p>
            <a:pPr indent="-283464">
              <a:buNone/>
              <a:defRPr/>
            </a:pPr>
            <a:endParaRPr lang="en-US" sz="1400" dirty="0" smtClean="0">
              <a:solidFill>
                <a:schemeClr val="tx1">
                  <a:lumMod val="75000"/>
                  <a:lumOff val="25000"/>
                </a:schemeClr>
              </a:solidFill>
              <a:latin typeface="Calibri" pitchFamily="34" charset="0"/>
              <a:cs typeface="Calibri" pitchFamily="34" charset="0"/>
            </a:endParaRPr>
          </a:p>
          <a:p>
            <a:pPr lvl="0" indent="-283464">
              <a:buNone/>
              <a:defRPr/>
            </a:pPr>
            <a:endParaRPr lang="en-US" sz="1400" dirty="0" smtClean="0">
              <a:solidFill>
                <a:schemeClr val="tx1">
                  <a:lumMod val="75000"/>
                  <a:lumOff val="25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a:spLocks noGrp="1"/>
          </p:cNvSpPr>
          <p:nvPr>
            <p:ph type="title"/>
          </p:nvPr>
        </p:nvSpPr>
        <p:spPr>
          <a:xfrm>
            <a:off x="314325" y="71755"/>
            <a:ext cx="8229600" cy="314960"/>
          </a:xfrm>
        </p:spPr>
        <p:txBody>
          <a:bodyPr/>
          <a:lstStyle/>
          <a:p>
            <a:r>
              <a:rPr lang="en-US" sz="2000" b="1" dirty="0" smtClean="0">
                <a:solidFill>
                  <a:schemeClr val="bg1"/>
                </a:solidFill>
                <a:latin typeface="Calibri" pitchFamily="34" charset="0"/>
                <a:cs typeface="Calibri" pitchFamily="34" charset="0"/>
              </a:rPr>
              <a:t>Maritime Domain Awareness – Integrating VMS, LRIT and AIS</a:t>
            </a:r>
          </a:p>
        </p:txBody>
      </p:sp>
      <p:pic>
        <p:nvPicPr>
          <p:cNvPr id="4" name="Picture 3" descr="LRIT_AIS_diagram_NEW_FRONT.jpg"/>
          <p:cNvPicPr>
            <a:picLocks noChangeAspect="1"/>
          </p:cNvPicPr>
          <p:nvPr/>
        </p:nvPicPr>
        <p:blipFill>
          <a:blip r:embed="rId2" cstate="print"/>
          <a:stretch>
            <a:fillRect/>
          </a:stretch>
        </p:blipFill>
        <p:spPr>
          <a:xfrm>
            <a:off x="0" y="562432"/>
            <a:ext cx="9144000" cy="629413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800" y="1570227"/>
            <a:ext cx="441007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World’s Largest National Data Center:</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Over 7,000 ships monitored under the IMO </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Long-range Identification &amp; Tracking System</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Supports Inmarsat-C, IsatM2M, Iridium</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Fully fault tolerant severs (Panama and Boston)</a:t>
            </a:r>
          </a:p>
          <a:p>
            <a:pPr lvl="0" indent="-292608" fontAlgn="auto">
              <a:spcAft>
                <a:spcPts val="0"/>
              </a:spcAft>
              <a:buNone/>
              <a:defRPr/>
            </a:pPr>
            <a:endParaRPr lang="en-US" sz="1400"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Maritime Security &amp; Counter-Piracy:</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Real-time coordination (NATO and EU  taskforces)</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OTH-GOLD an</a:t>
            </a:r>
          </a:p>
          <a:p>
            <a:pPr indent="-292608" fontAlgn="auto">
              <a:spcAft>
                <a:spcPts val="0"/>
              </a:spcAft>
              <a:buFont typeface="Arial" pitchFamily="34" charset="0"/>
              <a:buChar char="•"/>
              <a:defRPr/>
            </a:pPr>
            <a:endParaRPr lang="en-US" sz="1400"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Services for Shipowners:</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LRIT Conformance Testing</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a:t>
            </a:r>
            <a:r>
              <a:rPr lang="en-US" sz="1400" dirty="0" err="1" smtClean="0">
                <a:solidFill>
                  <a:schemeClr val="tx1">
                    <a:lumMod val="75000"/>
                    <a:lumOff val="25000"/>
                  </a:schemeClr>
                </a:solidFill>
                <a:latin typeface="Calibri" pitchFamily="34" charset="0"/>
                <a:cs typeface="Calibri" pitchFamily="34" charset="0"/>
              </a:rPr>
              <a:t>Shipowner</a:t>
            </a:r>
            <a:r>
              <a:rPr lang="en-US" sz="1400" dirty="0" smtClean="0">
                <a:solidFill>
                  <a:schemeClr val="tx1">
                    <a:lumMod val="75000"/>
                    <a:lumOff val="25000"/>
                  </a:schemeClr>
                </a:solidFill>
                <a:latin typeface="Calibri" pitchFamily="34" charset="0"/>
                <a:cs typeface="Calibri" pitchFamily="34" charset="0"/>
              </a:rPr>
              <a:t> Fleet Tracking</a:t>
            </a:r>
          </a:p>
        </p:txBody>
      </p:sp>
      <p:sp>
        <p:nvSpPr>
          <p:cNvPr id="3" name="Title 2"/>
          <p:cNvSpPr>
            <a:spLocks noGrp="1"/>
          </p:cNvSpPr>
          <p:nvPr>
            <p:ph type="title"/>
          </p:nvPr>
        </p:nvSpPr>
        <p:spPr>
          <a:xfrm>
            <a:off x="1247774" y="614680"/>
            <a:ext cx="7439025" cy="314960"/>
          </a:xfrm>
        </p:spPr>
        <p:txBody>
          <a:bodyPr/>
          <a:lstStyle/>
          <a:p>
            <a:r>
              <a:rPr lang="en-US" b="1" dirty="0" smtClean="0">
                <a:solidFill>
                  <a:schemeClr val="accent1">
                    <a:lumMod val="75000"/>
                  </a:schemeClr>
                </a:solidFill>
                <a:latin typeface="Calibri" pitchFamily="34" charset="0"/>
                <a:cs typeface="Calibri" pitchFamily="34" charset="0"/>
              </a:rPr>
              <a:t>Case Study: Panama Maritime Authority LRIT</a:t>
            </a:r>
            <a:br>
              <a:rPr lang="en-US" b="1" dirty="0" smtClean="0">
                <a:solidFill>
                  <a:schemeClr val="accent1">
                    <a:lumMod val="75000"/>
                  </a:schemeClr>
                </a:solidFill>
                <a:latin typeface="Calibri" pitchFamily="34" charset="0"/>
                <a:cs typeface="Calibri" pitchFamily="34" charset="0"/>
              </a:rPr>
            </a:b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35</a:t>
            </a:fld>
            <a:endParaRPr lang="en-US" sz="1000" dirty="0"/>
          </a:p>
        </p:txBody>
      </p:sp>
      <p:pic>
        <p:nvPicPr>
          <p:cNvPr id="7" name="Picture 6" descr="amp_logo.png"/>
          <p:cNvPicPr>
            <a:picLocks noChangeAspect="1"/>
          </p:cNvPicPr>
          <p:nvPr/>
        </p:nvPicPr>
        <p:blipFill>
          <a:blip r:embed="rId2" cstate="print"/>
          <a:stretch>
            <a:fillRect/>
          </a:stretch>
        </p:blipFill>
        <p:spPr>
          <a:xfrm>
            <a:off x="238125" y="490855"/>
            <a:ext cx="862852" cy="729695"/>
          </a:xfrm>
          <a:prstGeom prst="rect">
            <a:avLst/>
          </a:prstGeom>
        </p:spPr>
      </p:pic>
      <p:pic>
        <p:nvPicPr>
          <p:cNvPr id="10" name="Picture 2"/>
          <p:cNvPicPr>
            <a:picLocks noChangeAspect="1" noChangeArrowheads="1"/>
          </p:cNvPicPr>
          <p:nvPr/>
        </p:nvPicPr>
        <p:blipFill>
          <a:blip r:embed="rId3" cstate="print"/>
          <a:srcRect/>
          <a:stretch>
            <a:fillRect/>
          </a:stretch>
        </p:blipFill>
        <p:spPr bwMode="auto">
          <a:xfrm>
            <a:off x="4885129" y="4035297"/>
            <a:ext cx="3962095" cy="2339523"/>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4885129" y="1344375"/>
            <a:ext cx="3962095" cy="2339523"/>
          </a:xfrm>
          <a:prstGeom prst="rect">
            <a:avLst/>
          </a:prstGeom>
          <a:noFill/>
          <a:ln w="9525">
            <a:noFill/>
            <a:miter lim="800000"/>
            <a:headEnd/>
            <a:tailEnd/>
          </a:ln>
        </p:spPr>
      </p:pic>
      <p:sp>
        <p:nvSpPr>
          <p:cNvPr id="12" name="TextBox 11"/>
          <p:cNvSpPr txBox="1"/>
          <p:nvPr/>
        </p:nvSpPr>
        <p:spPr>
          <a:xfrm>
            <a:off x="4772940" y="3694009"/>
            <a:ext cx="4301360" cy="261610"/>
          </a:xfrm>
          <a:prstGeom prst="rect">
            <a:avLst/>
          </a:prstGeom>
          <a:noFill/>
        </p:spPr>
        <p:txBody>
          <a:bodyPr wrap="square" rtlCol="0">
            <a:spAutoFit/>
          </a:bodyPr>
          <a:lstStyle/>
          <a:p>
            <a:r>
              <a:rPr lang="en-US" sz="1100" dirty="0" smtClean="0">
                <a:latin typeface="Calibri" pitchFamily="34" charset="0"/>
                <a:cs typeface="Calibri" pitchFamily="34" charset="0"/>
              </a:rPr>
              <a:t>IMO Secretary General  Inaugurates Panama Surveillance Center - 2011</a:t>
            </a:r>
            <a:endParaRPr lang="en-US" sz="11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36</a:t>
            </a:fld>
            <a:endParaRPr lang="en-US" sz="1000" dirty="0">
              <a:solidFill>
                <a:schemeClr val="bg1">
                  <a:lumMod val="75000"/>
                </a:schemeClr>
              </a:solidFill>
            </a:endParaRPr>
          </a:p>
        </p:txBody>
      </p:sp>
      <p:sp>
        <p:nvSpPr>
          <p:cNvPr id="6" name="Title 1"/>
          <p:cNvSpPr txBox="1">
            <a:spLocks/>
          </p:cNvSpPr>
          <p:nvPr/>
        </p:nvSpPr>
        <p:spPr>
          <a:xfrm>
            <a:off x="510900" y="607910"/>
            <a:ext cx="7918115" cy="914400"/>
          </a:xfrm>
          <a:prstGeom prst="rect">
            <a:avLst/>
          </a:prstGeom>
        </p:spPr>
        <p:txBody>
          <a:bodyPr>
            <a:normAutofit fontScale="92500"/>
          </a:bodyPr>
          <a:lstStyle/>
          <a:p>
            <a:pPr lvl="0" fontAlgn="auto">
              <a:spcAft>
                <a:spcPts val="0"/>
              </a:spcAft>
            </a:pPr>
            <a:r>
              <a:rPr kumimoji="0" lang="en-US" sz="3200" b="1" i="0" u="none" strike="noStrike" kern="1200" cap="none" spc="0" normalizeH="0" baseline="0" noProof="0" dirty="0" smtClean="0">
                <a:ln>
                  <a:noFill/>
                </a:ln>
                <a:solidFill>
                  <a:srgbClr val="55BCDA"/>
                </a:solidFill>
                <a:effectLst/>
                <a:uLnTx/>
                <a:uFillTx/>
                <a:latin typeface="Calibri" pitchFamily="34" charset="0"/>
                <a:ea typeface="+mj-ea"/>
                <a:cs typeface="Calibri" pitchFamily="34" charset="0"/>
              </a:rPr>
              <a:t>Thank You</a:t>
            </a:r>
          </a:p>
          <a:p>
            <a:pPr lvl="0" fontAlgn="auto">
              <a:spcAft>
                <a:spcPts val="0"/>
              </a:spcAft>
            </a:pPr>
            <a:r>
              <a:rPr kumimoji="0" lang="en-US" sz="2200" b="1" i="0" u="none" strike="noStrike" kern="1200" cap="none" spc="0" normalizeH="0" baseline="0" noProof="0" dirty="0" smtClean="0">
                <a:ln>
                  <a:noFill/>
                </a:ln>
                <a:solidFill>
                  <a:schemeClr val="tx1">
                    <a:lumMod val="75000"/>
                    <a:lumOff val="25000"/>
                  </a:schemeClr>
                </a:solidFill>
                <a:effectLst/>
                <a:uLnTx/>
                <a:uFillTx/>
                <a:latin typeface="Calibri" pitchFamily="34" charset="0"/>
                <a:ea typeface="+mj-ea"/>
                <a:cs typeface="Calibri" pitchFamily="34" charset="0"/>
              </a:rPr>
              <a:t>For further information please contact us at: </a:t>
            </a:r>
            <a:r>
              <a:rPr kumimoji="0" lang="en-US" sz="2000" b="1" i="0" u="none" strike="noStrike" kern="1200" cap="none" spc="0" normalizeH="0" baseline="0" noProof="0" dirty="0" err="1" smtClean="0">
                <a:ln>
                  <a:noFill/>
                </a:ln>
                <a:solidFill>
                  <a:srgbClr val="55BCDA"/>
                </a:solidFill>
                <a:effectLst/>
                <a:uLnTx/>
                <a:uFillTx/>
                <a:latin typeface="Calibri" pitchFamily="34" charset="0"/>
                <a:ea typeface="+mj-ea"/>
                <a:cs typeface="Calibri" pitchFamily="34" charset="0"/>
              </a:rPr>
              <a:t>sales@pole</a:t>
            </a:r>
            <a:r>
              <a:rPr lang="en-US" sz="2000" b="1" dirty="0" smtClean="0">
                <a:solidFill>
                  <a:srgbClr val="55BCDA"/>
                </a:solidFill>
                <a:latin typeface="Calibri" pitchFamily="34" charset="0"/>
                <a:ea typeface="+mj-ea"/>
                <a:cs typeface="Calibri" pitchFamily="34" charset="0"/>
              </a:rPr>
              <a:t>s</a:t>
            </a:r>
            <a:r>
              <a:rPr kumimoji="0" lang="en-US" sz="2000" b="1" i="0" u="none" strike="noStrike" kern="1200" cap="none" spc="0" normalizeH="0" baseline="0" noProof="0" dirty="0" smtClean="0">
                <a:ln>
                  <a:noFill/>
                </a:ln>
                <a:solidFill>
                  <a:srgbClr val="55BCDA"/>
                </a:solidFill>
                <a:effectLst/>
                <a:uLnTx/>
                <a:uFillTx/>
                <a:latin typeface="Calibri" pitchFamily="34" charset="0"/>
                <a:ea typeface="+mj-ea"/>
                <a:cs typeface="Calibri" pitchFamily="34" charset="0"/>
              </a:rPr>
              <a:t>targlobal.com</a:t>
            </a:r>
            <a:endParaRPr kumimoji="0" lang="en-US" sz="2000" b="1" i="0" u="none" strike="noStrike" kern="1200" cap="none" spc="0" normalizeH="0" baseline="0" noProof="0" dirty="0">
              <a:ln>
                <a:noFill/>
              </a:ln>
              <a:solidFill>
                <a:srgbClr val="55BCDA"/>
              </a:solidFill>
              <a:effectLst/>
              <a:uLnTx/>
              <a:uFillTx/>
              <a:latin typeface="Calibri" pitchFamily="34" charset="0"/>
              <a:ea typeface="+mj-ea"/>
              <a:cs typeface="Calibri" pitchFamily="34" charset="0"/>
            </a:endParaRPr>
          </a:p>
        </p:txBody>
      </p:sp>
      <p:sp>
        <p:nvSpPr>
          <p:cNvPr id="7" name="Content Placeholder 2"/>
          <p:cNvSpPr txBox="1">
            <a:spLocks/>
          </p:cNvSpPr>
          <p:nvPr/>
        </p:nvSpPr>
        <p:spPr>
          <a:xfrm>
            <a:off x="815701" y="1799240"/>
            <a:ext cx="3165749" cy="2033305"/>
          </a:xfrm>
          <a:prstGeom prst="rect">
            <a:avLst/>
          </a:prstGeom>
        </p:spPr>
        <p:txBody>
          <a:bodyPr vert="horz" lIns="91440" tIns="45720" rIns="91440" bIns="45720" rtlCol="0">
            <a:normAutofit/>
          </a:bodyPr>
          <a:lstStyle/>
          <a:p>
            <a:r>
              <a:rPr lang="en-US" sz="1400" b="1" dirty="0" smtClean="0">
                <a:solidFill>
                  <a:schemeClr val="tx1">
                    <a:lumMod val="75000"/>
                    <a:lumOff val="25000"/>
                  </a:schemeClr>
                </a:solidFill>
                <a:latin typeface="Calibri" pitchFamily="34" charset="0"/>
                <a:cs typeface="Calibri" pitchFamily="34" charset="0"/>
              </a:rPr>
              <a:t>London Office</a:t>
            </a:r>
          </a:p>
          <a:p>
            <a:r>
              <a:rPr lang="en-US" sz="1400" dirty="0" smtClean="0">
                <a:solidFill>
                  <a:schemeClr val="tx1">
                    <a:lumMod val="75000"/>
                    <a:lumOff val="25000"/>
                  </a:schemeClr>
                </a:solidFill>
                <a:latin typeface="+mj-lt"/>
              </a:rPr>
              <a:t>Compass House</a:t>
            </a:r>
            <a:br>
              <a:rPr lang="en-US" sz="1400" dirty="0" smtClean="0">
                <a:solidFill>
                  <a:schemeClr val="tx1">
                    <a:lumMod val="75000"/>
                    <a:lumOff val="25000"/>
                  </a:schemeClr>
                </a:solidFill>
                <a:latin typeface="+mj-lt"/>
              </a:rPr>
            </a:br>
            <a:r>
              <a:rPr lang="en-US" sz="1400" dirty="0" smtClean="0">
                <a:solidFill>
                  <a:schemeClr val="tx1">
                    <a:lumMod val="75000"/>
                    <a:lumOff val="25000"/>
                  </a:schemeClr>
                </a:solidFill>
                <a:latin typeface="+mj-lt"/>
              </a:rPr>
              <a:t>4th Floor</a:t>
            </a:r>
            <a:br>
              <a:rPr lang="en-US" sz="1400" dirty="0" smtClean="0">
                <a:solidFill>
                  <a:schemeClr val="tx1">
                    <a:lumMod val="75000"/>
                    <a:lumOff val="25000"/>
                  </a:schemeClr>
                </a:solidFill>
                <a:latin typeface="+mj-lt"/>
              </a:rPr>
            </a:br>
            <a:r>
              <a:rPr lang="en-US" sz="1400" dirty="0" smtClean="0">
                <a:solidFill>
                  <a:schemeClr val="tx1">
                    <a:lumMod val="75000"/>
                    <a:lumOff val="25000"/>
                  </a:schemeClr>
                </a:solidFill>
                <a:latin typeface="+mj-lt"/>
              </a:rPr>
              <a:t>22 Redan Place</a:t>
            </a:r>
            <a:br>
              <a:rPr lang="en-US" sz="1400" dirty="0" smtClean="0">
                <a:solidFill>
                  <a:schemeClr val="tx1">
                    <a:lumMod val="75000"/>
                    <a:lumOff val="25000"/>
                  </a:schemeClr>
                </a:solidFill>
                <a:latin typeface="+mj-lt"/>
              </a:rPr>
            </a:br>
            <a:r>
              <a:rPr lang="en-US" sz="1400" dirty="0" smtClean="0">
                <a:solidFill>
                  <a:schemeClr val="tx1">
                    <a:lumMod val="75000"/>
                    <a:lumOff val="25000"/>
                  </a:schemeClr>
                </a:solidFill>
                <a:latin typeface="+mj-lt"/>
              </a:rPr>
              <a:t>London, W2 4SA</a:t>
            </a:r>
            <a:br>
              <a:rPr lang="en-US" sz="1400" dirty="0" smtClean="0">
                <a:solidFill>
                  <a:schemeClr val="tx1">
                    <a:lumMod val="75000"/>
                    <a:lumOff val="25000"/>
                  </a:schemeClr>
                </a:solidFill>
                <a:latin typeface="+mj-lt"/>
              </a:rPr>
            </a:br>
            <a:r>
              <a:rPr lang="en-US" sz="1400" dirty="0" smtClean="0">
                <a:solidFill>
                  <a:schemeClr val="tx1">
                    <a:lumMod val="75000"/>
                    <a:lumOff val="25000"/>
                  </a:schemeClr>
                </a:solidFill>
                <a:latin typeface="+mj-lt"/>
              </a:rPr>
              <a:t>United Kingdom </a:t>
            </a:r>
          </a:p>
          <a:p>
            <a:r>
              <a:rPr lang="en-US" sz="1400" dirty="0" smtClean="0">
                <a:solidFill>
                  <a:schemeClr val="tx1">
                    <a:lumMod val="75000"/>
                    <a:lumOff val="25000"/>
                  </a:schemeClr>
                </a:solidFill>
                <a:latin typeface="Calibri" pitchFamily="34" charset="0"/>
                <a:cs typeface="Calibri" pitchFamily="34" charset="0"/>
              </a:rPr>
              <a:t>Tel: </a:t>
            </a:r>
            <a:r>
              <a:rPr lang="en-US" sz="1400" dirty="0" smtClean="0">
                <a:solidFill>
                  <a:schemeClr val="tx1">
                    <a:lumMod val="75000"/>
                    <a:lumOff val="25000"/>
                  </a:schemeClr>
                </a:solidFill>
                <a:latin typeface="+mj-lt"/>
              </a:rPr>
              <a:t>+44 020 7313 7400</a:t>
            </a:r>
            <a:endParaRPr lang="en-US" sz="1400" dirty="0" smtClean="0">
              <a:solidFill>
                <a:schemeClr val="tx1">
                  <a:lumMod val="75000"/>
                  <a:lumOff val="25000"/>
                </a:schemeClr>
              </a:solidFill>
              <a:latin typeface="+mj-lt"/>
              <a:cs typeface="Calibri" pitchFamily="34" charset="0"/>
            </a:endParaRPr>
          </a:p>
        </p:txBody>
      </p:sp>
      <p:sp>
        <p:nvSpPr>
          <p:cNvPr id="8" name="Content Placeholder 2"/>
          <p:cNvSpPr txBox="1">
            <a:spLocks/>
          </p:cNvSpPr>
          <p:nvPr/>
        </p:nvSpPr>
        <p:spPr>
          <a:xfrm>
            <a:off x="816521" y="3633465"/>
            <a:ext cx="3260179" cy="1958655"/>
          </a:xfrm>
          <a:prstGeom prst="rect">
            <a:avLst/>
          </a:prstGeom>
        </p:spPr>
        <p:txBody>
          <a:bodyPr vert="horz" lIns="91440" tIns="45720" rIns="91440" bIns="45720" rtlCol="0">
            <a:normAutofit/>
          </a:bodyPr>
          <a:lstStyle/>
          <a:p>
            <a:r>
              <a:rPr lang="en-US" sz="1400" b="1" dirty="0" smtClean="0">
                <a:solidFill>
                  <a:schemeClr val="tx1">
                    <a:lumMod val="75000"/>
                    <a:lumOff val="25000"/>
                  </a:schemeClr>
                </a:solidFill>
                <a:latin typeface="Calibri" pitchFamily="34" charset="0"/>
                <a:cs typeface="Calibri" pitchFamily="34" charset="0"/>
              </a:rPr>
              <a:t>Hong Kong Office</a:t>
            </a:r>
          </a:p>
          <a:p>
            <a:r>
              <a:rPr lang="en-US" sz="1400" dirty="0" smtClean="0">
                <a:solidFill>
                  <a:schemeClr val="tx1">
                    <a:lumMod val="75000"/>
                    <a:lumOff val="25000"/>
                  </a:schemeClr>
                </a:solidFill>
                <a:latin typeface="+mj-lt"/>
              </a:rPr>
              <a:t>1708 Harcourt House</a:t>
            </a:r>
            <a:br>
              <a:rPr lang="en-US" sz="1400" dirty="0" smtClean="0">
                <a:solidFill>
                  <a:schemeClr val="tx1">
                    <a:lumMod val="75000"/>
                    <a:lumOff val="25000"/>
                  </a:schemeClr>
                </a:solidFill>
                <a:latin typeface="+mj-lt"/>
              </a:rPr>
            </a:br>
            <a:r>
              <a:rPr lang="en-US" sz="1400" dirty="0" smtClean="0">
                <a:solidFill>
                  <a:schemeClr val="tx1">
                    <a:lumMod val="75000"/>
                    <a:lumOff val="25000"/>
                  </a:schemeClr>
                </a:solidFill>
                <a:latin typeface="+mj-lt"/>
              </a:rPr>
              <a:t>39 Gloucester Rd</a:t>
            </a:r>
            <a:br>
              <a:rPr lang="en-US" sz="1400" dirty="0" smtClean="0">
                <a:solidFill>
                  <a:schemeClr val="tx1">
                    <a:lumMod val="75000"/>
                    <a:lumOff val="25000"/>
                  </a:schemeClr>
                </a:solidFill>
                <a:latin typeface="+mj-lt"/>
              </a:rPr>
            </a:br>
            <a:r>
              <a:rPr lang="en-US" sz="1400" dirty="0" smtClean="0">
                <a:solidFill>
                  <a:schemeClr val="tx1">
                    <a:lumMod val="75000"/>
                    <a:lumOff val="25000"/>
                  </a:schemeClr>
                </a:solidFill>
                <a:latin typeface="+mj-lt"/>
              </a:rPr>
              <a:t>Wan </a:t>
            </a:r>
            <a:r>
              <a:rPr lang="en-US" sz="1400" dirty="0" err="1" smtClean="0">
                <a:solidFill>
                  <a:schemeClr val="tx1">
                    <a:lumMod val="75000"/>
                    <a:lumOff val="25000"/>
                  </a:schemeClr>
                </a:solidFill>
                <a:latin typeface="+mj-lt"/>
              </a:rPr>
              <a:t>Chai</a:t>
            </a:r>
            <a:r>
              <a:rPr lang="en-US" sz="1400" dirty="0" smtClean="0">
                <a:solidFill>
                  <a:schemeClr val="tx1">
                    <a:lumMod val="75000"/>
                    <a:lumOff val="25000"/>
                  </a:schemeClr>
                </a:solidFill>
                <a:latin typeface="+mj-lt"/>
              </a:rPr>
              <a:t/>
            </a:r>
            <a:br>
              <a:rPr lang="en-US" sz="1400" dirty="0" smtClean="0">
                <a:solidFill>
                  <a:schemeClr val="tx1">
                    <a:lumMod val="75000"/>
                    <a:lumOff val="25000"/>
                  </a:schemeClr>
                </a:solidFill>
                <a:latin typeface="+mj-lt"/>
              </a:rPr>
            </a:br>
            <a:r>
              <a:rPr lang="en-US" sz="1400" dirty="0" smtClean="0">
                <a:solidFill>
                  <a:schemeClr val="tx1">
                    <a:lumMod val="75000"/>
                    <a:lumOff val="25000"/>
                  </a:schemeClr>
                </a:solidFill>
                <a:latin typeface="+mj-lt"/>
              </a:rPr>
              <a:t>Hong Kong </a:t>
            </a:r>
          </a:p>
          <a:p>
            <a:r>
              <a:rPr lang="en-US" sz="1400" dirty="0" smtClean="0">
                <a:solidFill>
                  <a:schemeClr val="tx1">
                    <a:lumMod val="75000"/>
                    <a:lumOff val="25000"/>
                  </a:schemeClr>
                </a:solidFill>
                <a:latin typeface="Calibri" pitchFamily="34" charset="0"/>
                <a:cs typeface="Calibri" pitchFamily="34" charset="0"/>
              </a:rPr>
              <a:t>Tel: </a:t>
            </a:r>
            <a:r>
              <a:rPr lang="en-US" sz="1400" dirty="0" smtClean="0">
                <a:solidFill>
                  <a:schemeClr val="tx1">
                    <a:lumMod val="75000"/>
                    <a:lumOff val="25000"/>
                  </a:schemeClr>
                </a:solidFill>
                <a:latin typeface="+mj-lt"/>
              </a:rPr>
              <a:t>+852 2520 0951</a:t>
            </a:r>
            <a:endParaRPr lang="en-US" sz="1400" dirty="0" smtClean="0">
              <a:solidFill>
                <a:schemeClr val="tx1">
                  <a:lumMod val="75000"/>
                  <a:lumOff val="25000"/>
                </a:schemeClr>
              </a:solidFill>
              <a:latin typeface="+mj-lt"/>
              <a:cs typeface="Calibri" pitchFamily="34" charset="0"/>
            </a:endParaRPr>
          </a:p>
        </p:txBody>
      </p:sp>
      <p:sp>
        <p:nvSpPr>
          <p:cNvPr id="9" name="Content Placeholder 2"/>
          <p:cNvSpPr txBox="1">
            <a:spLocks/>
          </p:cNvSpPr>
          <p:nvPr/>
        </p:nvSpPr>
        <p:spPr>
          <a:xfrm>
            <a:off x="4778101" y="1799240"/>
            <a:ext cx="3003824" cy="1658335"/>
          </a:xfrm>
          <a:prstGeom prst="rect">
            <a:avLst/>
          </a:prstGeom>
        </p:spPr>
        <p:txBody>
          <a:bodyPr vert="horz" lIns="91440" tIns="45720" rIns="91440" bIns="45720" rtlCol="0">
            <a:normAutofit/>
          </a:bodyPr>
          <a:lstStyle/>
          <a:p>
            <a:r>
              <a:rPr lang="en-US" sz="1400" b="1" dirty="0" smtClean="0">
                <a:solidFill>
                  <a:schemeClr val="tx1">
                    <a:lumMod val="75000"/>
                    <a:lumOff val="25000"/>
                  </a:schemeClr>
                </a:solidFill>
                <a:latin typeface="Calibri" pitchFamily="34" charset="0"/>
                <a:cs typeface="Calibri" pitchFamily="34" charset="0"/>
              </a:rPr>
              <a:t>Boston Office</a:t>
            </a:r>
          </a:p>
          <a:p>
            <a:r>
              <a:rPr lang="en-US" sz="1400" dirty="0" smtClean="0">
                <a:solidFill>
                  <a:schemeClr val="tx1">
                    <a:lumMod val="75000"/>
                    <a:lumOff val="25000"/>
                  </a:schemeClr>
                </a:solidFill>
                <a:latin typeface="Calibri" pitchFamily="34" charset="0"/>
                <a:cs typeface="Calibri" pitchFamily="34" charset="0"/>
              </a:rPr>
              <a:t>19th Floor</a:t>
            </a:r>
          </a:p>
          <a:p>
            <a:r>
              <a:rPr lang="en-US" sz="1400" dirty="0" smtClean="0">
                <a:solidFill>
                  <a:schemeClr val="tx1">
                    <a:lumMod val="75000"/>
                    <a:lumOff val="25000"/>
                  </a:schemeClr>
                </a:solidFill>
                <a:latin typeface="Calibri" pitchFamily="34" charset="0"/>
                <a:cs typeface="Calibri" pitchFamily="34" charset="0"/>
              </a:rPr>
              <a:t>101 Federal Street</a:t>
            </a:r>
          </a:p>
          <a:p>
            <a:r>
              <a:rPr lang="en-US" sz="1400" dirty="0" smtClean="0">
                <a:solidFill>
                  <a:schemeClr val="tx1">
                    <a:lumMod val="75000"/>
                    <a:lumOff val="25000"/>
                  </a:schemeClr>
                </a:solidFill>
                <a:latin typeface="Calibri" pitchFamily="34" charset="0"/>
                <a:cs typeface="Calibri" pitchFamily="34" charset="0"/>
              </a:rPr>
              <a:t>Boston, MA 02110</a:t>
            </a:r>
          </a:p>
          <a:p>
            <a:r>
              <a:rPr lang="en-US" sz="1400" dirty="0" smtClean="0">
                <a:solidFill>
                  <a:schemeClr val="tx1">
                    <a:lumMod val="75000"/>
                    <a:lumOff val="25000"/>
                  </a:schemeClr>
                </a:solidFill>
                <a:latin typeface="Calibri" pitchFamily="34" charset="0"/>
                <a:cs typeface="Calibri" pitchFamily="34" charset="0"/>
              </a:rPr>
              <a:t>United States</a:t>
            </a:r>
          </a:p>
          <a:p>
            <a:r>
              <a:rPr lang="en-US" sz="1400" dirty="0" smtClean="0">
                <a:solidFill>
                  <a:schemeClr val="tx1">
                    <a:lumMod val="75000"/>
                    <a:lumOff val="25000"/>
                  </a:schemeClr>
                </a:solidFill>
                <a:latin typeface="Calibri" pitchFamily="34" charset="0"/>
                <a:cs typeface="Calibri" pitchFamily="34" charset="0"/>
              </a:rPr>
              <a:t>Tel: + 1 617 800 9367</a:t>
            </a:r>
          </a:p>
          <a:p>
            <a:r>
              <a:rPr lang="en-US" sz="1400" dirty="0" smtClean="0">
                <a:solidFill>
                  <a:schemeClr val="tx1">
                    <a:lumMod val="75000"/>
                    <a:lumOff val="25000"/>
                  </a:schemeClr>
                </a:solidFill>
                <a:latin typeface="Calibri" pitchFamily="34" charset="0"/>
                <a:cs typeface="Calibri" pitchFamily="34" charset="0"/>
              </a:rPr>
              <a:t> </a:t>
            </a:r>
            <a:endParaRPr lang="en-US" sz="1400" dirty="0">
              <a:solidFill>
                <a:schemeClr val="tx1">
                  <a:lumMod val="75000"/>
                  <a:lumOff val="25000"/>
                </a:schemeClr>
              </a:solidFill>
              <a:latin typeface="Calibri" pitchFamily="34" charset="0"/>
              <a:cs typeface="Calibri" pitchFamily="34" charset="0"/>
            </a:endParaRPr>
          </a:p>
        </p:txBody>
      </p:sp>
      <p:sp>
        <p:nvSpPr>
          <p:cNvPr id="10" name="Content Placeholder 2"/>
          <p:cNvSpPr txBox="1">
            <a:spLocks/>
          </p:cNvSpPr>
          <p:nvPr/>
        </p:nvSpPr>
        <p:spPr>
          <a:xfrm>
            <a:off x="4778101" y="3606755"/>
            <a:ext cx="3581400" cy="2514600"/>
          </a:xfrm>
          <a:prstGeom prst="rect">
            <a:avLst/>
          </a:prstGeom>
        </p:spPr>
        <p:txBody>
          <a:bodyPr vert="horz" lIns="91440" tIns="45720" rIns="91440" bIns="45720" rtlCol="0">
            <a:normAutofit/>
          </a:bodyPr>
          <a:lstStyle/>
          <a:p>
            <a:r>
              <a:rPr lang="en-US" sz="1400" b="1" dirty="0" smtClean="0">
                <a:solidFill>
                  <a:schemeClr val="tx1">
                    <a:lumMod val="75000"/>
                    <a:lumOff val="25000"/>
                  </a:schemeClr>
                </a:solidFill>
                <a:latin typeface="Calibri" pitchFamily="34" charset="0"/>
                <a:cs typeface="Calibri" pitchFamily="34" charset="0"/>
              </a:rPr>
              <a:t>Australian Office</a:t>
            </a:r>
          </a:p>
          <a:p>
            <a:r>
              <a:rPr lang="en-US" sz="1400" dirty="0" smtClean="0">
                <a:solidFill>
                  <a:schemeClr val="tx1">
                    <a:lumMod val="75000"/>
                    <a:lumOff val="25000"/>
                  </a:schemeClr>
                </a:solidFill>
                <a:latin typeface="+mj-lt"/>
              </a:rPr>
              <a:t>Level 2, ITAMS Building</a:t>
            </a:r>
          </a:p>
          <a:p>
            <a:r>
              <a:rPr lang="en-US" sz="1400" dirty="0" smtClean="0">
                <a:solidFill>
                  <a:schemeClr val="tx1">
                    <a:lumMod val="75000"/>
                    <a:lumOff val="25000"/>
                  </a:schemeClr>
                </a:solidFill>
                <a:latin typeface="+mj-lt"/>
              </a:rPr>
              <a:t>Innovation Campus, </a:t>
            </a:r>
          </a:p>
          <a:p>
            <a:r>
              <a:rPr lang="en-US" sz="1400" dirty="0" smtClean="0">
                <a:solidFill>
                  <a:schemeClr val="tx1">
                    <a:lumMod val="75000"/>
                    <a:lumOff val="25000"/>
                  </a:schemeClr>
                </a:solidFill>
                <a:latin typeface="+mj-lt"/>
              </a:rPr>
              <a:t>University of Wollongong</a:t>
            </a:r>
          </a:p>
          <a:p>
            <a:r>
              <a:rPr lang="en-US" sz="1400" dirty="0" smtClean="0">
                <a:solidFill>
                  <a:schemeClr val="tx1">
                    <a:lumMod val="75000"/>
                    <a:lumOff val="25000"/>
                  </a:schemeClr>
                </a:solidFill>
                <a:latin typeface="+mj-lt"/>
              </a:rPr>
              <a:t>Wollongong. NSW 2522</a:t>
            </a:r>
          </a:p>
          <a:p>
            <a:r>
              <a:rPr lang="en-US" sz="1400" dirty="0" smtClean="0">
                <a:solidFill>
                  <a:schemeClr val="tx1">
                    <a:lumMod val="75000"/>
                    <a:lumOff val="25000"/>
                  </a:schemeClr>
                </a:solidFill>
                <a:latin typeface="+mj-lt"/>
              </a:rPr>
              <a:t>Australia</a:t>
            </a:r>
          </a:p>
          <a:p>
            <a:r>
              <a:rPr lang="en-US" sz="1400" dirty="0" smtClean="0">
                <a:solidFill>
                  <a:schemeClr val="tx1">
                    <a:lumMod val="75000"/>
                    <a:lumOff val="25000"/>
                  </a:schemeClr>
                </a:solidFill>
                <a:latin typeface="Calibri" pitchFamily="34" charset="0"/>
                <a:cs typeface="Calibri" pitchFamily="34" charset="0"/>
              </a:rPr>
              <a:t>Tel: </a:t>
            </a:r>
            <a:r>
              <a:rPr lang="en-US" sz="1400" dirty="0" smtClean="0">
                <a:solidFill>
                  <a:schemeClr val="tx1">
                    <a:lumMod val="75000"/>
                    <a:lumOff val="25000"/>
                  </a:schemeClr>
                </a:solidFill>
                <a:latin typeface="+mj-lt"/>
              </a:rPr>
              <a:t>+61 2 4221 5284</a:t>
            </a:r>
            <a:endParaRPr lang="en-US" sz="1400" dirty="0" smtClean="0">
              <a:solidFill>
                <a:schemeClr val="tx1">
                  <a:lumMod val="75000"/>
                  <a:lumOff val="25000"/>
                </a:schemeClr>
              </a:solidFill>
              <a:latin typeface="+mj-lt"/>
              <a:cs typeface="Calibri" pitchFamily="34" charset="0"/>
            </a:endParaRPr>
          </a:p>
        </p:txBody>
      </p:sp>
      <p:sp>
        <p:nvSpPr>
          <p:cNvPr id="11" name="TextBox 10"/>
          <p:cNvSpPr txBox="1"/>
          <p:nvPr/>
        </p:nvSpPr>
        <p:spPr>
          <a:xfrm>
            <a:off x="837495" y="5359129"/>
            <a:ext cx="7181735" cy="400110"/>
          </a:xfrm>
          <a:prstGeom prst="rect">
            <a:avLst/>
          </a:prstGeom>
          <a:noFill/>
        </p:spPr>
        <p:txBody>
          <a:bodyPr wrap="square" rtlCol="0">
            <a:spAutoFit/>
          </a:bodyPr>
          <a:lstStyle/>
          <a:p>
            <a:pPr algn="ctr"/>
            <a:r>
              <a:rPr lang="en-US" sz="2000" b="1" dirty="0" smtClean="0">
                <a:solidFill>
                  <a:schemeClr val="tx1">
                    <a:lumMod val="75000"/>
                    <a:lumOff val="25000"/>
                  </a:schemeClr>
                </a:solidFill>
                <a:latin typeface="Calibri" pitchFamily="34" charset="0"/>
                <a:cs typeface="Calibri" pitchFamily="34" charset="0"/>
              </a:rPr>
              <a:t>Visit us online at: </a:t>
            </a:r>
            <a:r>
              <a:rPr lang="en-US" sz="2000" b="1" dirty="0" smtClean="0">
                <a:solidFill>
                  <a:srgbClr val="55BCDA"/>
                </a:solidFill>
                <a:latin typeface="Calibri" pitchFamily="34" charset="0"/>
                <a:cs typeface="Calibri" pitchFamily="34" charset="0"/>
              </a:rPr>
              <a:t>www.polestarglobal.com</a:t>
            </a:r>
            <a:endParaRPr lang="en-US" sz="2000" dirty="0">
              <a:solidFill>
                <a:srgbClr val="55BCDA"/>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3" name="Title 2"/>
          <p:cNvSpPr>
            <a:spLocks noGrp="1"/>
          </p:cNvSpPr>
          <p:nvPr>
            <p:ph type="title"/>
          </p:nvPr>
        </p:nvSpPr>
        <p:spPr>
          <a:xfrm>
            <a:off x="476250" y="567055"/>
            <a:ext cx="8229600" cy="314960"/>
          </a:xfrm>
        </p:spPr>
        <p:txBody>
          <a:bodyPr/>
          <a:lstStyle/>
          <a:p>
            <a:r>
              <a:rPr lang="en-US" b="1" dirty="0" smtClean="0">
                <a:solidFill>
                  <a:schemeClr val="accent1">
                    <a:lumMod val="75000"/>
                  </a:schemeClr>
                </a:solidFill>
                <a:latin typeface="Calibri" pitchFamily="34" charset="0"/>
                <a:cs typeface="Calibri" pitchFamily="34" charset="0"/>
              </a:rPr>
              <a:t>Pole Star Fisheries Solutions – Used Worldwide</a:t>
            </a: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4</a:t>
            </a:fld>
            <a:endParaRPr lang="en-US" sz="1000" dirty="0"/>
          </a:p>
        </p:txBody>
      </p:sp>
      <p:sp>
        <p:nvSpPr>
          <p:cNvPr id="5" name="Content Placeholder 2"/>
          <p:cNvSpPr txBox="1">
            <a:spLocks/>
          </p:cNvSpPr>
          <p:nvPr/>
        </p:nvSpPr>
        <p:spPr>
          <a:xfrm>
            <a:off x="846715" y="6260319"/>
            <a:ext cx="2775505" cy="417575"/>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tabLst/>
              <a:defRPr/>
            </a:pPr>
            <a:r>
              <a:rPr lang="en-US" sz="1400" b="1" dirty="0" smtClean="0">
                <a:solidFill>
                  <a:schemeClr val="tx1">
                    <a:lumMod val="75000"/>
                    <a:lumOff val="25000"/>
                  </a:schemeClr>
                </a:solidFill>
                <a:latin typeface="Calibri" pitchFamily="34" charset="0"/>
                <a:cs typeface="Calibri" pitchFamily="34" charset="0"/>
              </a:rPr>
              <a:t>Full Pole Star Fisheries Solution</a:t>
            </a:r>
          </a:p>
        </p:txBody>
      </p:sp>
      <p:sp>
        <p:nvSpPr>
          <p:cNvPr id="6" name="Content Placeholder 2"/>
          <p:cNvSpPr txBox="1">
            <a:spLocks/>
          </p:cNvSpPr>
          <p:nvPr/>
        </p:nvSpPr>
        <p:spPr>
          <a:xfrm>
            <a:off x="3791935" y="6255439"/>
            <a:ext cx="2679365" cy="422455"/>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tabLst/>
              <a:defRPr/>
            </a:pPr>
            <a:r>
              <a:rPr lang="en-US" sz="1400" b="1" dirty="0" smtClean="0">
                <a:solidFill>
                  <a:schemeClr val="tx1">
                    <a:lumMod val="75000"/>
                    <a:lumOff val="25000"/>
                  </a:schemeClr>
                </a:solidFill>
                <a:latin typeface="Calibri" pitchFamily="34" charset="0"/>
                <a:cs typeface="Calibri" pitchFamily="34" charset="0"/>
              </a:rPr>
              <a:t>Electronic Logbooks</a:t>
            </a:r>
            <a:endParaRPr lang="en-US" sz="1400" b="1" dirty="0">
              <a:solidFill>
                <a:schemeClr val="tx1">
                  <a:lumMod val="75000"/>
                  <a:lumOff val="25000"/>
                </a:schemeClr>
              </a:solidFill>
              <a:latin typeface="Calibri" pitchFamily="34" charset="0"/>
              <a:cs typeface="Calibri" pitchFamily="34" charset="0"/>
            </a:endParaRPr>
          </a:p>
        </p:txBody>
      </p:sp>
      <p:sp>
        <p:nvSpPr>
          <p:cNvPr id="7" name="Content Placeholder 2"/>
          <p:cNvSpPr txBox="1">
            <a:spLocks/>
          </p:cNvSpPr>
          <p:nvPr/>
        </p:nvSpPr>
        <p:spPr>
          <a:xfrm>
            <a:off x="6045465" y="6260319"/>
            <a:ext cx="2981515" cy="45598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tabLst/>
              <a:defRPr/>
            </a:pPr>
            <a:r>
              <a:rPr lang="en-US" sz="1400" b="1" dirty="0" smtClean="0">
                <a:solidFill>
                  <a:schemeClr val="tx1">
                    <a:lumMod val="75000"/>
                    <a:lumOff val="25000"/>
                  </a:schemeClr>
                </a:solidFill>
                <a:latin typeface="Calibri" pitchFamily="34" charset="0"/>
                <a:cs typeface="Calibri" pitchFamily="34" charset="0"/>
              </a:rPr>
              <a:t>High-seas Monitoring (for Flag)</a:t>
            </a:r>
          </a:p>
        </p:txBody>
      </p:sp>
      <p:sp>
        <p:nvSpPr>
          <p:cNvPr id="8" name="Rectangle 7"/>
          <p:cNvSpPr/>
          <p:nvPr/>
        </p:nvSpPr>
        <p:spPr>
          <a:xfrm>
            <a:off x="654690" y="6293844"/>
            <a:ext cx="192025" cy="192025"/>
          </a:xfrm>
          <a:prstGeom prst="rect">
            <a:avLst/>
          </a:prstGeom>
          <a:solidFill>
            <a:srgbClr val="00ABFE"/>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3599910" y="6293844"/>
            <a:ext cx="192025" cy="192025"/>
          </a:xfrm>
          <a:prstGeom prst="rect">
            <a:avLst/>
          </a:prstGeom>
          <a:solidFill>
            <a:srgbClr val="68F2FD"/>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5875026" y="6293844"/>
            <a:ext cx="192025" cy="192025"/>
          </a:xfrm>
          <a:prstGeom prst="rect">
            <a:avLst/>
          </a:prstGeom>
          <a:solidFill>
            <a:srgbClr val="B4FE70"/>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Picture 8"/>
          <p:cNvPicPr>
            <a:picLocks noChangeAspect="1" noChangeArrowheads="1"/>
          </p:cNvPicPr>
          <p:nvPr/>
        </p:nvPicPr>
        <p:blipFill>
          <a:blip r:embed="rId2" cstate="print"/>
          <a:srcRect/>
          <a:stretch>
            <a:fillRect/>
          </a:stretch>
        </p:blipFill>
        <p:spPr bwMode="auto">
          <a:xfrm>
            <a:off x="643580" y="2125834"/>
            <a:ext cx="7788275" cy="4106863"/>
          </a:xfrm>
          <a:prstGeom prst="rect">
            <a:avLst/>
          </a:prstGeom>
          <a:noFill/>
          <a:ln w="9525">
            <a:noFill/>
            <a:miter lim="800000"/>
            <a:headEnd/>
            <a:tailEnd/>
          </a:ln>
        </p:spPr>
      </p:pic>
      <p:sp>
        <p:nvSpPr>
          <p:cNvPr id="2" name="Content Placeholder 1"/>
          <p:cNvSpPr>
            <a:spLocks noGrp="1"/>
          </p:cNvSpPr>
          <p:nvPr>
            <p:ph idx="1"/>
          </p:nvPr>
        </p:nvSpPr>
        <p:spPr>
          <a:xfrm>
            <a:off x="314325" y="1028700"/>
            <a:ext cx="8229600" cy="4777740"/>
          </a:xfrm>
        </p:spPr>
        <p:txBody>
          <a:bodyPr/>
          <a:lstStyle/>
          <a:p>
            <a:pPr marL="274320" lvl="0" indent="0">
              <a:spcBef>
                <a:spcPts val="1200"/>
              </a:spcBef>
            </a:pPr>
            <a:r>
              <a:rPr lang="en-US" sz="1300" b="1" dirty="0" smtClean="0">
                <a:solidFill>
                  <a:schemeClr val="tx1">
                    <a:lumMod val="75000"/>
                    <a:lumOff val="25000"/>
                  </a:schemeClr>
                </a:solidFill>
                <a:latin typeface="Calibri" pitchFamily="34" charset="0"/>
                <a:cs typeface="Calibri" pitchFamily="34" charset="0"/>
              </a:rPr>
              <a:t>  Pole Star Fisheries has been active in this market since 1998, and today supplies Fisheries Solutions to over 35  </a:t>
            </a:r>
          </a:p>
          <a:p>
            <a:pPr marL="274320" lvl="0" indent="0">
              <a:spcBef>
                <a:spcPts val="0"/>
              </a:spcBef>
              <a:buNone/>
            </a:pPr>
            <a:r>
              <a:rPr lang="en-US" sz="1300" b="1" dirty="0" smtClean="0">
                <a:solidFill>
                  <a:schemeClr val="tx1">
                    <a:lumMod val="75000"/>
                    <a:lumOff val="25000"/>
                  </a:schemeClr>
                </a:solidFill>
                <a:latin typeface="Calibri" pitchFamily="34" charset="0"/>
                <a:cs typeface="Calibri" pitchFamily="34" charset="0"/>
              </a:rPr>
              <a:t>      countries and territories worldwide.</a:t>
            </a:r>
          </a:p>
          <a:p>
            <a:pPr marL="274320" indent="0">
              <a:spcBef>
                <a:spcPts val="1200"/>
              </a:spcBef>
            </a:pPr>
            <a:r>
              <a:rPr lang="en-US" sz="1300" b="1" dirty="0" smtClean="0">
                <a:solidFill>
                  <a:schemeClr val="tx1">
                    <a:lumMod val="75000"/>
                    <a:lumOff val="25000"/>
                  </a:schemeClr>
                </a:solidFill>
                <a:latin typeface="Calibri" pitchFamily="34" charset="0"/>
                <a:cs typeface="Calibri" pitchFamily="34" charset="0"/>
              </a:rPr>
              <a:t>  We have offices in the United States, London, Australia, Thailand and Panama supporting clients on a 24x7         </a:t>
            </a:r>
            <a:br>
              <a:rPr lang="en-US" sz="1300" b="1" dirty="0" smtClean="0">
                <a:solidFill>
                  <a:schemeClr val="tx1">
                    <a:lumMod val="75000"/>
                    <a:lumOff val="25000"/>
                  </a:schemeClr>
                </a:solidFill>
                <a:latin typeface="Calibri" pitchFamily="34" charset="0"/>
                <a:cs typeface="Calibri" pitchFamily="34" charset="0"/>
              </a:rPr>
            </a:br>
            <a:r>
              <a:rPr lang="en-US" sz="1300" b="1" dirty="0" smtClean="0">
                <a:solidFill>
                  <a:schemeClr val="tx1">
                    <a:lumMod val="75000"/>
                    <a:lumOff val="25000"/>
                  </a:schemeClr>
                </a:solidFill>
                <a:latin typeface="Calibri" pitchFamily="34" charset="0"/>
                <a:cs typeface="Calibri" pitchFamily="34" charset="0"/>
              </a:rPr>
              <a:t>      basis with the monitoring of over 30M NM</a:t>
            </a:r>
            <a:r>
              <a:rPr lang="en-US" sz="1300" b="1" baseline="30000" dirty="0" smtClean="0">
                <a:solidFill>
                  <a:schemeClr val="tx1">
                    <a:lumMod val="75000"/>
                    <a:lumOff val="25000"/>
                  </a:schemeClr>
                </a:solidFill>
                <a:latin typeface="Calibri" pitchFamily="34" charset="0"/>
                <a:cs typeface="Calibri" pitchFamily="34" charset="0"/>
              </a:rPr>
              <a:t>2</a:t>
            </a:r>
            <a:r>
              <a:rPr lang="en-US" sz="1300" b="1" dirty="0" smtClean="0">
                <a:solidFill>
                  <a:schemeClr val="tx1">
                    <a:lumMod val="75000"/>
                    <a:lumOff val="25000"/>
                  </a:schemeClr>
                </a:solidFill>
                <a:latin typeface="Calibri" pitchFamily="34" charset="0"/>
                <a:cs typeface="Calibri" pitchFamily="34" charset="0"/>
              </a:rPr>
              <a:t> of ocean, as shown below:</a:t>
            </a:r>
            <a:endParaRPr lang="en-GB" sz="1300" b="1"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6750" y="2762250"/>
            <a:ext cx="4248150" cy="2428875"/>
          </a:xfrm>
        </p:spPr>
        <p:txBody>
          <a:bodyPr/>
          <a:lstStyle/>
          <a:p>
            <a:pPr lvl="0"/>
            <a:r>
              <a:rPr lang="en-US" sz="1400" b="1" dirty="0" smtClean="0">
                <a:solidFill>
                  <a:schemeClr val="tx1">
                    <a:lumMod val="75000"/>
                    <a:lumOff val="25000"/>
                  </a:schemeClr>
                </a:solidFill>
                <a:latin typeface="Calibri" pitchFamily="34" charset="0"/>
                <a:cs typeface="Calibri" pitchFamily="34" charset="0"/>
              </a:rPr>
              <a:t>Support for all Key Stakeholders</a:t>
            </a:r>
          </a:p>
          <a:p>
            <a:pPr lvl="0"/>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Issue Certificates/Permits/Licenses</a:t>
            </a:r>
          </a:p>
          <a:p>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Issue/Track/Trade Quota Entitlements</a:t>
            </a:r>
          </a:p>
          <a:p>
            <a:endParaRPr lang="en-US" sz="1400" b="1" dirty="0" smtClean="0">
              <a:solidFill>
                <a:schemeClr val="tx1">
                  <a:lumMod val="75000"/>
                  <a:lumOff val="25000"/>
                </a:schemeClr>
              </a:solidFill>
              <a:latin typeface="Calibri" pitchFamily="34" charset="0"/>
              <a:cs typeface="Calibri" pitchFamily="34" charset="0"/>
            </a:endParaRPr>
          </a:p>
          <a:p>
            <a:r>
              <a:rPr lang="en-US" sz="1400" b="1" dirty="0" smtClean="0">
                <a:solidFill>
                  <a:schemeClr val="tx1">
                    <a:lumMod val="75000"/>
                    <a:lumOff val="25000"/>
                  </a:schemeClr>
                </a:solidFill>
                <a:latin typeface="Calibri" pitchFamily="34" charset="0"/>
                <a:cs typeface="Calibri" pitchFamily="34" charset="0"/>
              </a:rPr>
              <a:t>Case Study: FFA Good Standing Register</a:t>
            </a:r>
          </a:p>
          <a:p>
            <a:pPr lvl="0">
              <a:buNone/>
            </a:pPr>
            <a:endParaRPr lang="en-GB" sz="1400" b="1" dirty="0" smtClean="0"/>
          </a:p>
          <a:p>
            <a:pPr>
              <a:buNone/>
            </a:pPr>
            <a:endParaRPr lang="en-GB" sz="1400" b="1" dirty="0" smtClean="0"/>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solidFill>
                  <a:schemeClr val="bg1">
                    <a:lumMod val="75000"/>
                  </a:schemeClr>
                </a:solidFill>
              </a:rPr>
              <a:pPr>
                <a:defRPr/>
              </a:pPr>
              <a:t>5</a:t>
            </a:fld>
            <a:endParaRPr lang="en-US" sz="1000" dirty="0">
              <a:solidFill>
                <a:schemeClr val="bg1">
                  <a:lumMod val="75000"/>
                </a:schemeClr>
              </a:solidFill>
            </a:endParaRPr>
          </a:p>
        </p:txBody>
      </p:sp>
      <p:sp>
        <p:nvSpPr>
          <p:cNvPr id="5" name="Title 1"/>
          <p:cNvSpPr txBox="1">
            <a:spLocks/>
          </p:cNvSpPr>
          <p:nvPr/>
        </p:nvSpPr>
        <p:spPr>
          <a:xfrm>
            <a:off x="4874994" y="1524000"/>
            <a:ext cx="4609185" cy="144414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rPr>
              <a:t>The Fleet Information System</a:t>
            </a:r>
            <a:r>
              <a:rPr kumimoji="0" lang="en-US" sz="2800" b="1"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rPr>
              <a:t/>
            </a:r>
            <a:br>
              <a:rPr kumimoji="0" lang="en-US" sz="2800" b="1"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rPr>
            </a:br>
            <a:r>
              <a:rPr kumimoji="0" lang="en-US" sz="1400"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rPr>
              <a:t>Pole Star Fisheries' flagship </a:t>
            </a:r>
            <a:r>
              <a:rPr lang="en-US" sz="1400" dirty="0" smtClean="0">
                <a:solidFill>
                  <a:schemeClr val="accent1">
                    <a:lumMod val="75000"/>
                  </a:schemeClr>
                </a:solidFill>
                <a:latin typeface="Calibri" pitchFamily="34" charset="0"/>
                <a:ea typeface="+mj-ea"/>
                <a:cs typeface="Calibri" pitchFamily="34" charset="0"/>
              </a:rPr>
              <a:t>product is now the </a:t>
            </a:r>
            <a:r>
              <a:rPr kumimoji="0" lang="en-US" sz="1400" i="0" u="none" strike="noStrike" kern="1200" cap="none" spc="0" normalizeH="0" noProof="0" dirty="0" smtClean="0">
                <a:ln>
                  <a:noFill/>
                </a:ln>
                <a:solidFill>
                  <a:schemeClr val="accent1">
                    <a:lumMod val="75000"/>
                  </a:schemeClr>
                </a:solidFill>
                <a:effectLst/>
                <a:uLnTx/>
                <a:uFillTx/>
                <a:latin typeface="Calibri" pitchFamily="34" charset="0"/>
                <a:ea typeface="+mj-ea"/>
                <a:cs typeface="Calibri" pitchFamily="34" charset="0"/>
              </a:rPr>
              <a:t>leading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i="0" u="none" strike="noStrike" kern="1200" cap="none" spc="0" normalizeH="0" noProof="0" dirty="0" smtClean="0">
                <a:ln>
                  <a:noFill/>
                </a:ln>
                <a:solidFill>
                  <a:schemeClr val="accent1">
                    <a:lumMod val="75000"/>
                  </a:schemeClr>
                </a:solidFill>
                <a:effectLst/>
                <a:uLnTx/>
                <a:uFillTx/>
                <a:latin typeface="Calibri" pitchFamily="34" charset="0"/>
                <a:ea typeface="+mj-ea"/>
                <a:cs typeface="Calibri" pitchFamily="34" charset="0"/>
              </a:rPr>
              <a:t>web-based solution for fisheries management</a:t>
            </a:r>
            <a:endParaRPr kumimoji="0" lang="en-US" sz="1400" i="0" u="none" strike="noStrike" kern="1200" cap="none" spc="0" normalizeH="0" baseline="0" noProof="0" dirty="0" smtClean="0">
              <a:ln>
                <a:noFill/>
              </a:ln>
              <a:solidFill>
                <a:schemeClr val="accent1">
                  <a:lumMod val="75000"/>
                </a:schemeClr>
              </a:solidFill>
              <a:effectLst/>
              <a:uLnTx/>
              <a:uFillTx/>
              <a:latin typeface="Calibri" pitchFamily="34" charset="0"/>
              <a:ea typeface="+mj-ea"/>
              <a:cs typeface="Calibri" pitchFamily="34" charset="0"/>
            </a:endParaRPr>
          </a:p>
        </p:txBody>
      </p:sp>
      <p:cxnSp>
        <p:nvCxnSpPr>
          <p:cNvPr id="8" name="Straight Connector 7"/>
          <p:cNvCxnSpPr/>
          <p:nvPr/>
        </p:nvCxnSpPr>
        <p:spPr>
          <a:xfrm>
            <a:off x="4582605" y="0"/>
            <a:ext cx="0" cy="6858000"/>
          </a:xfrm>
          <a:prstGeom prst="line">
            <a:avLst/>
          </a:prstGeom>
          <a:ln w="19050">
            <a:solidFill>
              <a:schemeClr val="tx1">
                <a:lumMod val="75000"/>
                <a:lumOff val="25000"/>
              </a:schemeClr>
            </a:solidFill>
          </a:ln>
          <a:effectLst>
            <a:outerShdw blurRad="50800" dist="50800" dir="2700000" algn="tl" rotWithShape="0">
              <a:prstClr val="black">
                <a:alpha val="51000"/>
              </a:prstClr>
            </a:outerShdw>
          </a:effectLst>
        </p:spPr>
        <p:style>
          <a:lnRef idx="1">
            <a:schemeClr val="dk1"/>
          </a:lnRef>
          <a:fillRef idx="0">
            <a:schemeClr val="dk1"/>
          </a:fillRef>
          <a:effectRef idx="0">
            <a:schemeClr val="dk1"/>
          </a:effectRef>
          <a:fontRef idx="minor">
            <a:schemeClr val="tx1"/>
          </a:fontRef>
        </p:style>
      </p:cxnSp>
      <p:pic>
        <p:nvPicPr>
          <p:cNvPr id="6" name="Picture 4"/>
          <p:cNvPicPr>
            <a:picLocks noChangeAspect="1" noChangeArrowheads="1"/>
          </p:cNvPicPr>
          <p:nvPr/>
        </p:nvPicPr>
        <p:blipFill>
          <a:blip r:embed="rId2" cstate="print"/>
          <a:srcRect/>
          <a:stretch>
            <a:fillRect/>
          </a:stretch>
        </p:blipFill>
        <p:spPr bwMode="auto">
          <a:xfrm>
            <a:off x="-16918" y="0"/>
            <a:ext cx="4628098"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457200" y="1343025"/>
            <a:ext cx="4410075" cy="4777740"/>
          </a:xfrm>
        </p:spPr>
        <p:txBody>
          <a:bodyPr/>
          <a:lstStyle/>
          <a:p>
            <a:pPr lvl="0">
              <a:defRPr/>
            </a:pPr>
            <a:r>
              <a:rPr lang="en-US" sz="1400" b="1" dirty="0" smtClean="0">
                <a:solidFill>
                  <a:schemeClr val="tx1">
                    <a:lumMod val="75000"/>
                    <a:lumOff val="25000"/>
                  </a:schemeClr>
                </a:solidFill>
                <a:latin typeface="Calibri" pitchFamily="34" charset="0"/>
                <a:cs typeface="Calibri" pitchFamily="34" charset="0"/>
              </a:rPr>
              <a:t>Fisheries Management Organizations</a:t>
            </a:r>
            <a:br>
              <a:rPr lang="en-US" sz="1400" b="1" dirty="0" smtClean="0">
                <a:solidFill>
                  <a:schemeClr val="tx1">
                    <a:lumMod val="75000"/>
                    <a:lumOff val="25000"/>
                  </a:schemeClr>
                </a:solidFill>
                <a:latin typeface="Calibri" pitchFamily="34" charset="0"/>
                <a:cs typeface="Calibri" pitchFamily="34" charset="0"/>
              </a:rPr>
            </a:br>
            <a:r>
              <a:rPr lang="en-US" sz="1400" dirty="0" smtClean="0">
                <a:solidFill>
                  <a:schemeClr val="tx1">
                    <a:lumMod val="75000"/>
                    <a:lumOff val="25000"/>
                  </a:schemeClr>
                </a:solidFill>
                <a:latin typeface="Calibri" pitchFamily="34" charset="0"/>
                <a:cs typeface="Calibri" pitchFamily="34" charset="0"/>
              </a:rPr>
              <a:t>(tracking, vessel details, photos and licenses)</a:t>
            </a:r>
          </a:p>
          <a:p>
            <a:pPr lvl="0">
              <a:defRPr/>
            </a:pPr>
            <a:endParaRPr lang="en-US" sz="1400" b="1" dirty="0" smtClean="0">
              <a:solidFill>
                <a:schemeClr val="tx1">
                  <a:lumMod val="75000"/>
                  <a:lumOff val="25000"/>
                </a:schemeClr>
              </a:solidFill>
              <a:latin typeface="Calibri" pitchFamily="34" charset="0"/>
              <a:cs typeface="Calibri" pitchFamily="34" charset="0"/>
            </a:endParaRPr>
          </a:p>
          <a:p>
            <a:pPr lvl="0">
              <a:defRPr/>
            </a:pPr>
            <a:r>
              <a:rPr lang="en-US" sz="1400" b="1" dirty="0" smtClean="0">
                <a:solidFill>
                  <a:schemeClr val="tx1">
                    <a:lumMod val="75000"/>
                    <a:lumOff val="25000"/>
                  </a:schemeClr>
                </a:solidFill>
                <a:latin typeface="Calibri" pitchFamily="34" charset="0"/>
                <a:cs typeface="Calibri" pitchFamily="34" charset="0"/>
              </a:rPr>
              <a:t>License/Permit Holders</a:t>
            </a:r>
          </a:p>
          <a:p>
            <a:pPr lvl="0">
              <a:buNone/>
              <a:defRPr/>
            </a:pPr>
            <a:r>
              <a:rPr lang="en-US" sz="1400" b="1" dirty="0" smtClean="0">
                <a:solidFill>
                  <a:schemeClr val="tx1">
                    <a:lumMod val="75000"/>
                    <a:lumOff val="25000"/>
                  </a:schemeClr>
                </a:solidFill>
                <a:latin typeface="Calibri" pitchFamily="34" charset="0"/>
                <a:cs typeface="Calibri" pitchFamily="34" charset="0"/>
              </a:rPr>
              <a:t>         </a:t>
            </a:r>
            <a:r>
              <a:rPr lang="en-US" sz="1400" dirty="0" smtClean="0">
                <a:solidFill>
                  <a:schemeClr val="tx1">
                    <a:lumMod val="75000"/>
                    <a:lumOff val="25000"/>
                  </a:schemeClr>
                </a:solidFill>
                <a:latin typeface="Calibri" pitchFamily="34" charset="0"/>
                <a:cs typeface="Calibri" pitchFamily="34" charset="0"/>
              </a:rPr>
              <a:t>(providing electronic registration, catch reporting, catch documentation, quota trading, on-line licensing and exemptions)</a:t>
            </a:r>
          </a:p>
          <a:p>
            <a:pPr lvl="0">
              <a:buNone/>
              <a:defRPr/>
            </a:pPr>
            <a:r>
              <a:rPr lang="en-US" sz="1400" dirty="0" smtClean="0">
                <a:solidFill>
                  <a:schemeClr val="tx1">
                    <a:lumMod val="75000"/>
                    <a:lumOff val="25000"/>
                  </a:schemeClr>
                </a:solidFill>
                <a:latin typeface="Calibri" pitchFamily="34" charset="0"/>
                <a:cs typeface="Calibri" pitchFamily="34" charset="0"/>
              </a:rPr>
              <a:t> </a:t>
            </a:r>
          </a:p>
          <a:p>
            <a:pPr lvl="0">
              <a:defRPr/>
            </a:pPr>
            <a:r>
              <a:rPr lang="en-US" sz="1400" b="1" dirty="0" smtClean="0">
                <a:solidFill>
                  <a:schemeClr val="tx1">
                    <a:lumMod val="75000"/>
                    <a:lumOff val="25000"/>
                  </a:schemeClr>
                </a:solidFill>
                <a:latin typeface="Calibri" pitchFamily="34" charset="0"/>
                <a:cs typeface="Calibri" pitchFamily="34" charset="0"/>
              </a:rPr>
              <a:t>Vessel Owners, Agents and Charterers</a:t>
            </a:r>
          </a:p>
          <a:p>
            <a:pPr lvl="0">
              <a:buNone/>
              <a:defRPr/>
            </a:pPr>
            <a:r>
              <a:rPr lang="en-US" sz="1400" dirty="0" smtClean="0">
                <a:solidFill>
                  <a:schemeClr val="tx1">
                    <a:lumMod val="75000"/>
                    <a:lumOff val="25000"/>
                  </a:schemeClr>
                </a:solidFill>
                <a:latin typeface="Calibri" pitchFamily="34" charset="0"/>
                <a:cs typeface="Calibri" pitchFamily="34" charset="0"/>
              </a:rPr>
              <a:t>         (secure access to their own fleet of vessels)</a:t>
            </a:r>
          </a:p>
          <a:p>
            <a:pPr lvl="0">
              <a:defRPr/>
            </a:pPr>
            <a:endParaRPr lang="en-US" sz="1400" b="1" dirty="0" smtClean="0">
              <a:solidFill>
                <a:schemeClr val="tx1">
                  <a:lumMod val="75000"/>
                  <a:lumOff val="25000"/>
                </a:schemeClr>
              </a:solidFill>
              <a:latin typeface="Calibri" pitchFamily="34" charset="0"/>
              <a:cs typeface="Calibri" pitchFamily="34" charset="0"/>
            </a:endParaRPr>
          </a:p>
          <a:p>
            <a:pPr lvl="0">
              <a:defRPr/>
            </a:pPr>
            <a:r>
              <a:rPr lang="en-US" sz="1400" b="1" dirty="0" smtClean="0">
                <a:solidFill>
                  <a:schemeClr val="tx1">
                    <a:lumMod val="75000"/>
                    <a:lumOff val="25000"/>
                  </a:schemeClr>
                </a:solidFill>
                <a:latin typeface="Calibri" pitchFamily="34" charset="0"/>
                <a:cs typeface="Calibri" pitchFamily="34" charset="0"/>
              </a:rPr>
              <a:t>Search &amp; Rescue Organizations</a:t>
            </a:r>
          </a:p>
          <a:p>
            <a:pPr lvl="0">
              <a:buNone/>
              <a:defRPr/>
            </a:pPr>
            <a:r>
              <a:rPr lang="en-US" sz="1400" dirty="0" smtClean="0">
                <a:solidFill>
                  <a:schemeClr val="tx1">
                    <a:lumMod val="75000"/>
                    <a:lumOff val="25000"/>
                  </a:schemeClr>
                </a:solidFill>
                <a:latin typeface="Calibri" pitchFamily="34" charset="0"/>
                <a:cs typeface="Calibri" pitchFamily="34" charset="0"/>
              </a:rPr>
              <a:t>         (provides track data for SURPIC requests)</a:t>
            </a:r>
          </a:p>
          <a:p>
            <a:pPr lvl="0">
              <a:defRPr/>
            </a:pPr>
            <a:endParaRPr lang="en-US" sz="1400" b="1" dirty="0" smtClean="0">
              <a:solidFill>
                <a:schemeClr val="tx1">
                  <a:lumMod val="75000"/>
                  <a:lumOff val="25000"/>
                </a:schemeClr>
              </a:solidFill>
              <a:latin typeface="Calibri" pitchFamily="34" charset="0"/>
              <a:cs typeface="Calibri" pitchFamily="34" charset="0"/>
            </a:endParaRPr>
          </a:p>
          <a:p>
            <a:pPr lvl="0">
              <a:defRPr/>
            </a:pPr>
            <a:r>
              <a:rPr lang="en-US" sz="1400" b="1" dirty="0" smtClean="0">
                <a:solidFill>
                  <a:schemeClr val="tx1">
                    <a:lumMod val="75000"/>
                    <a:lumOff val="25000"/>
                  </a:schemeClr>
                </a:solidFill>
                <a:latin typeface="Calibri" pitchFamily="34" charset="0"/>
                <a:cs typeface="Calibri" pitchFamily="34" charset="0"/>
              </a:rPr>
              <a:t>International Organizations (data sharing)</a:t>
            </a:r>
          </a:p>
          <a:p>
            <a:pPr lvl="0">
              <a:buNone/>
              <a:defRPr/>
            </a:pPr>
            <a:r>
              <a:rPr lang="en-US" sz="1400" dirty="0" smtClean="0">
                <a:solidFill>
                  <a:schemeClr val="tx1">
                    <a:lumMod val="75000"/>
                    <a:lumOff val="25000"/>
                  </a:schemeClr>
                </a:solidFill>
                <a:latin typeface="Calibri" pitchFamily="34" charset="0"/>
                <a:cs typeface="Calibri" pitchFamily="34" charset="0"/>
              </a:rPr>
              <a:t>         (built-in features allow data sharing under regional fisheries management programs including European, Pacific and Antarctic XML/NAF based data exchange formats)</a:t>
            </a:r>
          </a:p>
          <a:p>
            <a:pPr lvl="0"/>
            <a:endParaRPr lang="en-GB" sz="1400" b="1" dirty="0" smtClean="0"/>
          </a:p>
          <a:p>
            <a:pPr>
              <a:buNone/>
            </a:pPr>
            <a:endParaRPr lang="en-GB" sz="1400" b="1" dirty="0" smtClean="0"/>
          </a:p>
        </p:txBody>
      </p:sp>
      <p:sp>
        <p:nvSpPr>
          <p:cNvPr id="3" name="Title 2"/>
          <p:cNvSpPr>
            <a:spLocks noGrp="1"/>
          </p:cNvSpPr>
          <p:nvPr>
            <p:ph type="title"/>
          </p:nvPr>
        </p:nvSpPr>
        <p:spPr>
          <a:xfrm>
            <a:off x="457200" y="624205"/>
            <a:ext cx="8229600" cy="314960"/>
          </a:xfrm>
        </p:spPr>
        <p:txBody>
          <a:bodyPr/>
          <a:lstStyle/>
          <a:p>
            <a:r>
              <a:rPr lang="en-US" b="1" dirty="0" smtClean="0">
                <a:solidFill>
                  <a:schemeClr val="accent1">
                    <a:lumMod val="75000"/>
                  </a:schemeClr>
                </a:solidFill>
                <a:latin typeface="Calibri" pitchFamily="34" charset="0"/>
                <a:cs typeface="Calibri" pitchFamily="34" charset="0"/>
              </a:rPr>
              <a:t>Support for all Key Stakeholders</a:t>
            </a: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6</a:t>
            </a:fld>
            <a:endParaRPr lang="en-US" sz="1000" dirty="0"/>
          </a:p>
        </p:txBody>
      </p:sp>
      <p:pic>
        <p:nvPicPr>
          <p:cNvPr id="5" name="Picture 2"/>
          <p:cNvPicPr>
            <a:picLocks noChangeAspect="1" noChangeArrowheads="1"/>
          </p:cNvPicPr>
          <p:nvPr/>
        </p:nvPicPr>
        <p:blipFill>
          <a:blip r:embed="rId2" cstate="print"/>
          <a:srcRect/>
          <a:stretch>
            <a:fillRect/>
          </a:stretch>
        </p:blipFill>
        <p:spPr bwMode="auto">
          <a:xfrm>
            <a:off x="5023735" y="1362075"/>
            <a:ext cx="3657600" cy="2341563"/>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5023735" y="3828833"/>
            <a:ext cx="3657600" cy="2103437"/>
          </a:xfrm>
          <a:prstGeom prst="rect">
            <a:avLst/>
          </a:prstGeom>
          <a:noFill/>
          <a:ln w="9525">
            <a:noFill/>
            <a:miter lim="800000"/>
            <a:headEnd/>
            <a:tailEnd/>
          </a:ln>
        </p:spPr>
      </p:pic>
      <p:sp>
        <p:nvSpPr>
          <p:cNvPr id="7" name="TextBox 6"/>
          <p:cNvSpPr txBox="1"/>
          <p:nvPr/>
        </p:nvSpPr>
        <p:spPr>
          <a:xfrm>
            <a:off x="5301695" y="6008543"/>
            <a:ext cx="3124200" cy="307777"/>
          </a:xfrm>
          <a:prstGeom prst="rect">
            <a:avLst/>
          </a:prstGeom>
          <a:noFill/>
        </p:spPr>
        <p:txBody>
          <a:bodyPr wrap="square" rtlCol="0">
            <a:spAutoFit/>
          </a:bodyPr>
          <a:lstStyle/>
          <a:p>
            <a:pPr algn="ctr"/>
            <a:r>
              <a:rPr lang="en-US" sz="1400" b="1" dirty="0" smtClean="0">
                <a:solidFill>
                  <a:schemeClr val="tx1">
                    <a:lumMod val="75000"/>
                    <a:lumOff val="25000"/>
                  </a:schemeClr>
                </a:solidFill>
                <a:latin typeface="Calibri" pitchFamily="34" charset="0"/>
                <a:cs typeface="Calibri" pitchFamily="34" charset="0"/>
              </a:rPr>
              <a:t>The Fleet Information System</a:t>
            </a:r>
            <a:endParaRPr lang="en-US" sz="14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800" y="1304925"/>
            <a:ext cx="4410075" cy="4777740"/>
          </a:xfrm>
        </p:spPr>
        <p:txBody>
          <a:bodyPr/>
          <a:lstStyle/>
          <a:p>
            <a:pPr lvl="0">
              <a:defRPr/>
            </a:pPr>
            <a:r>
              <a:rPr lang="en-US" sz="1400" b="1" dirty="0" smtClean="0">
                <a:solidFill>
                  <a:schemeClr val="tx1">
                    <a:lumMod val="75000"/>
                    <a:lumOff val="25000"/>
                  </a:schemeClr>
                </a:solidFill>
                <a:latin typeface="Calibri" pitchFamily="34" charset="0"/>
                <a:cs typeface="Calibri" pitchFamily="34" charset="0"/>
              </a:rPr>
              <a:t>The Fleet Information System includes a secure web-based Vessel Registration System </a:t>
            </a:r>
          </a:p>
          <a:p>
            <a:pPr lvl="0">
              <a:buNone/>
              <a:defRPr/>
            </a:pPr>
            <a:r>
              <a:rPr lang="en-US" sz="1400" dirty="0" smtClean="0">
                <a:solidFill>
                  <a:schemeClr val="tx1">
                    <a:lumMod val="75000"/>
                    <a:lumOff val="25000"/>
                  </a:schemeClr>
                </a:solidFill>
                <a:latin typeface="Calibri" pitchFamily="34" charset="0"/>
                <a:cs typeface="Calibri" pitchFamily="34" charset="0"/>
              </a:rPr>
              <a:t>          (accessed online by Shipowners/Operators)</a:t>
            </a:r>
          </a:p>
          <a:p>
            <a:pPr lvl="0">
              <a:defRPr/>
            </a:pPr>
            <a:endParaRPr lang="en-US" sz="1400" b="1" dirty="0" smtClean="0">
              <a:solidFill>
                <a:schemeClr val="tx1">
                  <a:lumMod val="75000"/>
                  <a:lumOff val="25000"/>
                </a:schemeClr>
              </a:solidFill>
              <a:latin typeface="Calibri" pitchFamily="34" charset="0"/>
              <a:cs typeface="Calibri" pitchFamily="34" charset="0"/>
            </a:endParaRPr>
          </a:p>
          <a:p>
            <a:pPr lvl="0">
              <a:defRPr/>
            </a:pPr>
            <a:r>
              <a:rPr lang="en-US" sz="1400" b="1" dirty="0" smtClean="0">
                <a:solidFill>
                  <a:schemeClr val="tx1">
                    <a:lumMod val="75000"/>
                    <a:lumOff val="25000"/>
                  </a:schemeClr>
                </a:solidFill>
                <a:latin typeface="Calibri" pitchFamily="34" charset="0"/>
                <a:cs typeface="Calibri" pitchFamily="34" charset="0"/>
              </a:rPr>
              <a:t>Supports customization to match the specific requirements of each fisheries program </a:t>
            </a:r>
            <a:br>
              <a:rPr lang="en-US" sz="1400" b="1" dirty="0" smtClean="0">
                <a:solidFill>
                  <a:schemeClr val="tx1">
                    <a:lumMod val="75000"/>
                    <a:lumOff val="25000"/>
                  </a:schemeClr>
                </a:solidFill>
                <a:latin typeface="Calibri" pitchFamily="34" charset="0"/>
                <a:cs typeface="Calibri" pitchFamily="34" charset="0"/>
              </a:rPr>
            </a:br>
            <a:r>
              <a:rPr lang="en-US" sz="1400" dirty="0" smtClean="0">
                <a:solidFill>
                  <a:schemeClr val="tx1">
                    <a:lumMod val="75000"/>
                    <a:lumOff val="25000"/>
                  </a:schemeClr>
                </a:solidFill>
                <a:latin typeface="Calibri" pitchFamily="34" charset="0"/>
                <a:cs typeface="Calibri" pitchFamily="34" charset="0"/>
              </a:rPr>
              <a:t>(at a fraction of the cost of a custom system)</a:t>
            </a:r>
          </a:p>
          <a:p>
            <a:pPr lvl="0">
              <a:defRPr/>
            </a:pPr>
            <a:endParaRPr lang="en-US" sz="1400" b="1" dirty="0" smtClean="0">
              <a:solidFill>
                <a:schemeClr val="tx1">
                  <a:lumMod val="75000"/>
                  <a:lumOff val="25000"/>
                </a:schemeClr>
              </a:solidFill>
              <a:latin typeface="Calibri" pitchFamily="34" charset="0"/>
              <a:cs typeface="Calibri" pitchFamily="34" charset="0"/>
            </a:endParaRPr>
          </a:p>
          <a:p>
            <a:pPr lvl="0">
              <a:defRPr/>
            </a:pPr>
            <a:r>
              <a:rPr lang="en-US" sz="1400" b="1" dirty="0" smtClean="0">
                <a:solidFill>
                  <a:schemeClr val="tx1">
                    <a:lumMod val="75000"/>
                    <a:lumOff val="25000"/>
                  </a:schemeClr>
                </a:solidFill>
                <a:latin typeface="Calibri" pitchFamily="34" charset="0"/>
                <a:cs typeface="Calibri" pitchFamily="34" charset="0"/>
              </a:rPr>
              <a:t>Modules include:</a:t>
            </a:r>
          </a:p>
          <a:p>
            <a:pPr lvl="0" indent="-301752">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Registration of Vessel Details</a:t>
            </a:r>
            <a:br>
              <a:rPr lang="en-US" sz="1400" dirty="0" smtClean="0">
                <a:solidFill>
                  <a:schemeClr val="tx1">
                    <a:lumMod val="75000"/>
                    <a:lumOff val="25000"/>
                  </a:schemeClr>
                </a:solidFill>
                <a:latin typeface="Calibri" pitchFamily="34" charset="0"/>
                <a:cs typeface="Calibri" pitchFamily="34" charset="0"/>
              </a:rPr>
            </a:br>
            <a:r>
              <a:rPr lang="en-US" sz="1400" dirty="0" smtClean="0">
                <a:solidFill>
                  <a:schemeClr val="tx1">
                    <a:lumMod val="75000"/>
                    <a:lumOff val="25000"/>
                  </a:schemeClr>
                </a:solidFill>
                <a:latin typeface="Calibri" pitchFamily="34" charset="0"/>
                <a:cs typeface="Calibri" pitchFamily="34" charset="0"/>
              </a:rPr>
              <a:t>   (gear configuration, </a:t>
            </a:r>
            <a:r>
              <a:rPr lang="en-US" sz="1400" dirty="0" err="1" smtClean="0">
                <a:solidFill>
                  <a:schemeClr val="tx1">
                    <a:lumMod val="75000"/>
                    <a:lumOff val="25000"/>
                  </a:schemeClr>
                </a:solidFill>
                <a:latin typeface="Calibri" pitchFamily="34" charset="0"/>
                <a:cs typeface="Calibri" pitchFamily="34" charset="0"/>
              </a:rPr>
              <a:t>callsign</a:t>
            </a:r>
            <a:r>
              <a:rPr lang="en-US" sz="1400" dirty="0" smtClean="0">
                <a:solidFill>
                  <a:schemeClr val="tx1">
                    <a:lumMod val="75000"/>
                    <a:lumOff val="25000"/>
                  </a:schemeClr>
                </a:solidFill>
                <a:latin typeface="Calibri" pitchFamily="34" charset="0"/>
                <a:cs typeface="Calibri" pitchFamily="34" charset="0"/>
              </a:rPr>
              <a:t>, name etc)</a:t>
            </a:r>
          </a:p>
          <a:p>
            <a:pPr lvl="0" indent="-301752">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Registration of Organization Details</a:t>
            </a:r>
            <a:br>
              <a:rPr lang="en-US" sz="1400" dirty="0" smtClean="0">
                <a:solidFill>
                  <a:schemeClr val="tx1">
                    <a:lumMod val="75000"/>
                    <a:lumOff val="25000"/>
                  </a:schemeClr>
                </a:solidFill>
                <a:latin typeface="Calibri" pitchFamily="34" charset="0"/>
                <a:cs typeface="Calibri" pitchFamily="34" charset="0"/>
              </a:rPr>
            </a:br>
            <a:r>
              <a:rPr lang="en-US" sz="1400" dirty="0" smtClean="0">
                <a:solidFill>
                  <a:schemeClr val="tx1">
                    <a:lumMod val="75000"/>
                    <a:lumOff val="25000"/>
                  </a:schemeClr>
                </a:solidFill>
                <a:latin typeface="Calibri" pitchFamily="34" charset="0"/>
                <a:cs typeface="Calibri" pitchFamily="34" charset="0"/>
              </a:rPr>
              <a:t>   (DUNS number, address etc)</a:t>
            </a:r>
          </a:p>
          <a:p>
            <a:pPr lvl="0" indent="-301752">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Captain/fishing master/crew details</a:t>
            </a:r>
          </a:p>
          <a:p>
            <a:pPr lvl="0" indent="-301752">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Billing and Invoicing (of licensing fees)</a:t>
            </a:r>
          </a:p>
          <a:p>
            <a:pPr lvl="0" indent="-301752">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Document scanning, uploading and versioning</a:t>
            </a:r>
          </a:p>
          <a:p>
            <a:pPr lvl="0" indent="-301752">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Approval workflows within the fisheries    </a:t>
            </a:r>
          </a:p>
          <a:p>
            <a:pPr lvl="0" indent="-301752">
              <a:buNone/>
              <a:defRPr/>
            </a:pPr>
            <a:r>
              <a:rPr lang="en-US" sz="1400" dirty="0" smtClean="0">
                <a:solidFill>
                  <a:schemeClr val="tx1">
                    <a:lumMod val="75000"/>
                    <a:lumOff val="25000"/>
                  </a:schemeClr>
                </a:solidFill>
                <a:latin typeface="Calibri" pitchFamily="34" charset="0"/>
                <a:cs typeface="Calibri" pitchFamily="34" charset="0"/>
              </a:rPr>
              <a:t>          agency</a:t>
            </a:r>
          </a:p>
          <a:p>
            <a:pPr lvl="0">
              <a:defRPr/>
            </a:pPr>
            <a:endParaRPr lang="en-US" sz="1400" dirty="0" smtClean="0">
              <a:solidFill>
                <a:schemeClr val="tx1">
                  <a:lumMod val="75000"/>
                  <a:lumOff val="25000"/>
                </a:schemeClr>
              </a:solidFill>
              <a:latin typeface="Calibri" pitchFamily="34" charset="0"/>
              <a:cs typeface="Calibri" pitchFamily="34" charset="0"/>
            </a:endParaRPr>
          </a:p>
          <a:p>
            <a:pPr lvl="0">
              <a:defRPr/>
            </a:pPr>
            <a:r>
              <a:rPr lang="en-US" sz="1400" b="1" dirty="0" smtClean="0">
                <a:solidFill>
                  <a:schemeClr val="tx1">
                    <a:lumMod val="75000"/>
                    <a:lumOff val="25000"/>
                  </a:schemeClr>
                </a:solidFill>
                <a:latin typeface="Calibri" pitchFamily="34" charset="0"/>
                <a:cs typeface="Calibri" pitchFamily="34" charset="0"/>
              </a:rPr>
              <a:t>Generates License/Quota/Permit Certificates</a:t>
            </a:r>
            <a:br>
              <a:rPr lang="en-US" sz="1400" b="1" dirty="0" smtClean="0">
                <a:solidFill>
                  <a:schemeClr val="tx1">
                    <a:lumMod val="75000"/>
                    <a:lumOff val="25000"/>
                  </a:schemeClr>
                </a:solidFill>
                <a:latin typeface="Calibri" pitchFamily="34" charset="0"/>
                <a:cs typeface="Calibri" pitchFamily="34" charset="0"/>
              </a:rPr>
            </a:br>
            <a:r>
              <a:rPr lang="en-US" sz="1400" dirty="0" smtClean="0">
                <a:solidFill>
                  <a:schemeClr val="tx1">
                    <a:lumMod val="75000"/>
                    <a:lumOff val="25000"/>
                  </a:schemeClr>
                </a:solidFill>
                <a:latin typeface="Calibri" pitchFamily="34" charset="0"/>
                <a:cs typeface="Calibri" pitchFamily="34" charset="0"/>
              </a:rPr>
              <a:t>(as digitally signed PDF format files)</a:t>
            </a:r>
          </a:p>
          <a:p>
            <a:pPr marL="0" lvl="0" indent="0" fontAlgn="auto">
              <a:spcAft>
                <a:spcPts val="0"/>
              </a:spcAft>
              <a:buClrTx/>
              <a:buSzTx/>
              <a:defRPr/>
            </a:pPr>
            <a:endParaRPr lang="en-US" sz="1600" b="1" dirty="0" smtClean="0">
              <a:solidFill>
                <a:schemeClr val="tx1">
                  <a:lumMod val="75000"/>
                  <a:lumOff val="25000"/>
                </a:schemeClr>
              </a:solidFill>
              <a:latin typeface="Calibri" pitchFamily="34" charset="0"/>
              <a:cs typeface="Calibri" pitchFamily="34" charset="0"/>
            </a:endParaRPr>
          </a:p>
        </p:txBody>
      </p:sp>
      <p:sp>
        <p:nvSpPr>
          <p:cNvPr id="3" name="Title 2"/>
          <p:cNvSpPr>
            <a:spLocks noGrp="1"/>
          </p:cNvSpPr>
          <p:nvPr>
            <p:ph type="title"/>
          </p:nvPr>
        </p:nvSpPr>
        <p:spPr>
          <a:xfrm>
            <a:off x="457200" y="614680"/>
            <a:ext cx="8229600" cy="314960"/>
          </a:xfrm>
        </p:spPr>
        <p:txBody>
          <a:bodyPr/>
          <a:lstStyle/>
          <a:p>
            <a:r>
              <a:rPr lang="en-US" b="1" dirty="0" smtClean="0">
                <a:solidFill>
                  <a:schemeClr val="accent1">
                    <a:lumMod val="75000"/>
                  </a:schemeClr>
                </a:solidFill>
                <a:latin typeface="Calibri" pitchFamily="34" charset="0"/>
                <a:cs typeface="Calibri" pitchFamily="34" charset="0"/>
              </a:rPr>
              <a:t>Issue Digital Certificates/Licenses/Permits</a:t>
            </a: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7</a:t>
            </a:fld>
            <a:endParaRPr lang="en-US" sz="1000" dirty="0"/>
          </a:p>
        </p:txBody>
      </p:sp>
      <p:pic>
        <p:nvPicPr>
          <p:cNvPr id="8" name="Picture 3"/>
          <p:cNvPicPr>
            <a:picLocks noChangeAspect="1" noChangeArrowheads="1"/>
          </p:cNvPicPr>
          <p:nvPr/>
        </p:nvPicPr>
        <p:blipFill>
          <a:blip r:embed="rId2" cstate="print"/>
          <a:srcRect/>
          <a:stretch>
            <a:fillRect/>
          </a:stretch>
        </p:blipFill>
        <p:spPr bwMode="auto">
          <a:xfrm>
            <a:off x="4869600" y="3847733"/>
            <a:ext cx="3968144" cy="2343095"/>
          </a:xfrm>
          <a:prstGeom prst="rect">
            <a:avLst/>
          </a:prstGeom>
          <a:noFill/>
          <a:ln w="9525">
            <a:noFill/>
            <a:miter lim="800000"/>
            <a:headEnd/>
            <a:tailEnd/>
          </a:ln>
        </p:spPr>
      </p:pic>
      <p:pic>
        <p:nvPicPr>
          <p:cNvPr id="9" name="Picture 4"/>
          <p:cNvPicPr>
            <a:picLocks noChangeAspect="1" noChangeArrowheads="1"/>
          </p:cNvPicPr>
          <p:nvPr/>
        </p:nvPicPr>
        <p:blipFill>
          <a:blip r:embed="rId3" cstate="print"/>
          <a:srcRect/>
          <a:stretch>
            <a:fillRect/>
          </a:stretch>
        </p:blipFill>
        <p:spPr bwMode="auto">
          <a:xfrm>
            <a:off x="4876800" y="1355270"/>
            <a:ext cx="3960944" cy="23388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2" name="Content Placeholder 1"/>
          <p:cNvSpPr>
            <a:spLocks noGrp="1"/>
          </p:cNvSpPr>
          <p:nvPr>
            <p:ph idx="1"/>
          </p:nvPr>
        </p:nvSpPr>
        <p:spPr>
          <a:xfrm>
            <a:off x="304800" y="1295400"/>
            <a:ext cx="4410075" cy="4777740"/>
          </a:xfrm>
        </p:spPr>
        <p:txBody>
          <a:bodyPr/>
          <a:lstStyle/>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Quota Management is an additional component of the Fleet Information System </a:t>
            </a:r>
            <a:br>
              <a:rPr lang="en-US" sz="1400" b="1" dirty="0" smtClean="0">
                <a:solidFill>
                  <a:schemeClr val="tx1">
                    <a:lumMod val="75000"/>
                    <a:lumOff val="25000"/>
                  </a:schemeClr>
                </a:solidFill>
                <a:latin typeface="Calibri" pitchFamily="34" charset="0"/>
                <a:cs typeface="Calibri" pitchFamily="34" charset="0"/>
              </a:rPr>
            </a:br>
            <a:r>
              <a:rPr lang="en-US" sz="1400" dirty="0" smtClean="0">
                <a:solidFill>
                  <a:schemeClr val="tx1">
                    <a:lumMod val="75000"/>
                    <a:lumOff val="25000"/>
                  </a:schemeClr>
                </a:solidFill>
                <a:latin typeface="Calibri" pitchFamily="34" charset="0"/>
                <a:cs typeface="Calibri" pitchFamily="34" charset="0"/>
              </a:rPr>
              <a:t>(this involves customization for each fishery – but at a substantially lower cost than developing a quota management system in-house)</a:t>
            </a:r>
          </a:p>
          <a:p>
            <a:pPr lvl="0" fontAlgn="auto">
              <a:spcAft>
                <a:spcPts val="0"/>
              </a:spcAft>
              <a:defRPr/>
            </a:pPr>
            <a:endParaRPr lang="en-US" sz="1400" b="1" dirty="0" smtClean="0">
              <a:solidFill>
                <a:schemeClr val="tx1">
                  <a:lumMod val="75000"/>
                  <a:lumOff val="25000"/>
                </a:schemeClr>
              </a:solidFill>
              <a:latin typeface="Calibri" pitchFamily="34" charset="0"/>
              <a:cs typeface="Calibri" pitchFamily="34" charset="0"/>
            </a:endParaRPr>
          </a:p>
          <a:p>
            <a:pPr lvl="0"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The key advantage of combining Quota within the Fleet Information is that the following data collection has already taken place:</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Vessel &amp; Owner Registration</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Permits/License Issuance</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GPS tracking data (VMS)</a:t>
            </a:r>
          </a:p>
          <a:p>
            <a:pPr lvl="0"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Reported Catch (via electronic logbooks)</a:t>
            </a:r>
          </a:p>
          <a:p>
            <a:pPr lvl="0" fontAlgn="auto">
              <a:spcAft>
                <a:spcPts val="0"/>
              </a:spcAft>
              <a:defRPr/>
            </a:pPr>
            <a:endParaRPr lang="en-US" sz="1400" dirty="0" smtClean="0">
              <a:solidFill>
                <a:schemeClr val="tx1">
                  <a:lumMod val="75000"/>
                  <a:lumOff val="25000"/>
                </a:schemeClr>
              </a:solidFill>
              <a:latin typeface="Calibri" pitchFamily="34" charset="0"/>
              <a:cs typeface="Calibri" pitchFamily="34" charset="0"/>
            </a:endParaRPr>
          </a:p>
          <a:p>
            <a:pPr fontAlgn="auto">
              <a:spcAft>
                <a:spcPts val="0"/>
              </a:spcAft>
              <a:defRPr/>
            </a:pPr>
            <a:r>
              <a:rPr lang="en-US" sz="1400" b="1" dirty="0" smtClean="0">
                <a:solidFill>
                  <a:schemeClr val="tx1">
                    <a:lumMod val="75000"/>
                    <a:lumOff val="25000"/>
                  </a:schemeClr>
                </a:solidFill>
                <a:latin typeface="Calibri" pitchFamily="34" charset="0"/>
                <a:cs typeface="Calibri" pitchFamily="34" charset="0"/>
              </a:rPr>
              <a:t>Quota are supported both on input and output controls, including:</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Declared Activity (a declaration system)</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Day-at-Sea / Vessel-Day Schemes</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Catch Limits (by day, trip, season)</a:t>
            </a:r>
          </a:p>
          <a:p>
            <a:pPr indent="-292608" fontAlgn="auto">
              <a:spcAft>
                <a:spcPts val="0"/>
              </a:spcAft>
              <a:buFont typeface="Arial" pitchFamily="34" charset="0"/>
              <a:buChar char="•"/>
              <a:defRPr/>
            </a:pPr>
            <a:r>
              <a:rPr lang="en-US" sz="1400" dirty="0" smtClean="0">
                <a:solidFill>
                  <a:schemeClr val="tx1">
                    <a:lumMod val="75000"/>
                    <a:lumOff val="25000"/>
                  </a:schemeClr>
                </a:solidFill>
                <a:latin typeface="Calibri" pitchFamily="34" charset="0"/>
                <a:cs typeface="Calibri" pitchFamily="34" charset="0"/>
              </a:rPr>
              <a:t> Quota transfers/trading/leasing</a:t>
            </a:r>
          </a:p>
        </p:txBody>
      </p:sp>
      <p:sp>
        <p:nvSpPr>
          <p:cNvPr id="3" name="Title 2"/>
          <p:cNvSpPr>
            <a:spLocks noGrp="1"/>
          </p:cNvSpPr>
          <p:nvPr>
            <p:ph type="title"/>
          </p:nvPr>
        </p:nvSpPr>
        <p:spPr>
          <a:xfrm>
            <a:off x="457200" y="605155"/>
            <a:ext cx="8229600" cy="314960"/>
          </a:xfrm>
        </p:spPr>
        <p:txBody>
          <a:bodyPr/>
          <a:lstStyle/>
          <a:p>
            <a:r>
              <a:rPr lang="en-US" b="1" dirty="0" smtClean="0">
                <a:solidFill>
                  <a:schemeClr val="accent1">
                    <a:lumMod val="75000"/>
                  </a:schemeClr>
                </a:solidFill>
                <a:latin typeface="Calibri" pitchFamily="34" charset="0"/>
                <a:cs typeface="Calibri" pitchFamily="34" charset="0"/>
              </a:rPr>
              <a:t>Issue/Track/Trade Quota Entitlements</a:t>
            </a: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8</a:t>
            </a:fld>
            <a:endParaRPr lang="en-US" sz="1000" dirty="0"/>
          </a:p>
        </p:txBody>
      </p:sp>
      <p:pic>
        <p:nvPicPr>
          <p:cNvPr id="7" name="Picture 2"/>
          <p:cNvPicPr>
            <a:picLocks noChangeAspect="1" noChangeArrowheads="1"/>
          </p:cNvPicPr>
          <p:nvPr/>
        </p:nvPicPr>
        <p:blipFill>
          <a:blip r:embed="rId2" cstate="print"/>
          <a:srcRect/>
          <a:stretch>
            <a:fillRect/>
          </a:stretch>
        </p:blipFill>
        <p:spPr bwMode="auto">
          <a:xfrm>
            <a:off x="4867275" y="3840925"/>
            <a:ext cx="3967484" cy="2342705"/>
          </a:xfrm>
          <a:prstGeom prst="rect">
            <a:avLst/>
          </a:prstGeom>
          <a:noFill/>
          <a:ln w="9525">
            <a:noFill/>
            <a:miter lim="800000"/>
            <a:headEnd/>
            <a:tailEnd/>
          </a:ln>
        </p:spPr>
      </p:pic>
      <p:pic>
        <p:nvPicPr>
          <p:cNvPr id="10" name="Picture 3"/>
          <p:cNvPicPr>
            <a:picLocks noChangeAspect="1" noChangeArrowheads="1"/>
          </p:cNvPicPr>
          <p:nvPr/>
        </p:nvPicPr>
        <p:blipFill>
          <a:blip r:embed="rId3" cstate="print"/>
          <a:srcRect/>
          <a:stretch>
            <a:fillRect/>
          </a:stretch>
        </p:blipFill>
        <p:spPr bwMode="auto">
          <a:xfrm>
            <a:off x="4873813" y="1345745"/>
            <a:ext cx="3965545" cy="2341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315" y="5589107"/>
            <a:ext cx="9144000" cy="1268011"/>
          </a:xfrm>
          <a:prstGeom prst="rect">
            <a:avLst/>
          </a:prstGeom>
          <a:solidFill>
            <a:schemeClr val="bg1"/>
          </a:solidFill>
          <a:ln w="9525">
            <a:noFill/>
            <a:miter lim="800000"/>
            <a:headEnd/>
            <a:tailEnd/>
          </a:ln>
        </p:spPr>
        <p:txBody>
          <a:bodyPr rtlCol="0" anchor="ctr"/>
          <a:lstStyle/>
          <a:p>
            <a:pPr marL="342900" indent="-342900" algn="ctr" eaLnBrk="0" hangingPunct="0">
              <a:spcBef>
                <a:spcPct val="20000"/>
              </a:spcBef>
              <a:buFont typeface="Arial" charset="0"/>
              <a:buChar char="•"/>
            </a:pPr>
            <a:endParaRPr lang="en-US" sz="2000" dirty="0">
              <a:solidFill>
                <a:srgbClr val="1E7099"/>
              </a:solidFill>
              <a:cs typeface="MS PGothic" pitchFamily="34" charset="-128"/>
            </a:endParaRPr>
          </a:p>
        </p:txBody>
      </p:sp>
      <p:sp>
        <p:nvSpPr>
          <p:cNvPr id="3" name="Title 2"/>
          <p:cNvSpPr>
            <a:spLocks noGrp="1"/>
          </p:cNvSpPr>
          <p:nvPr>
            <p:ph type="title"/>
          </p:nvPr>
        </p:nvSpPr>
        <p:spPr>
          <a:xfrm>
            <a:off x="1003801" y="662305"/>
            <a:ext cx="6219825" cy="314960"/>
          </a:xfrm>
        </p:spPr>
        <p:txBody>
          <a:bodyPr/>
          <a:lstStyle/>
          <a:p>
            <a:r>
              <a:rPr lang="en-US" b="1" dirty="0" smtClean="0">
                <a:solidFill>
                  <a:schemeClr val="accent1">
                    <a:lumMod val="75000"/>
                  </a:schemeClr>
                </a:solidFill>
                <a:latin typeface="Calibri" pitchFamily="34" charset="0"/>
                <a:cs typeface="Calibri" pitchFamily="34" charset="0"/>
              </a:rPr>
              <a:t>Case Study: The FFA Good Standing Register</a:t>
            </a:r>
            <a:endParaRPr lang="en-GB" b="1" dirty="0">
              <a:solidFill>
                <a:schemeClr val="accent1">
                  <a:lumMod val="75000"/>
                </a:schemeClr>
              </a:solidFill>
            </a:endParaRPr>
          </a:p>
        </p:txBody>
      </p:sp>
      <p:sp>
        <p:nvSpPr>
          <p:cNvPr id="4" name="Slide Number Placeholder 3"/>
          <p:cNvSpPr>
            <a:spLocks noGrp="1"/>
          </p:cNvSpPr>
          <p:nvPr>
            <p:ph type="sldNum" sz="quarter" idx="10"/>
          </p:nvPr>
        </p:nvSpPr>
        <p:spPr>
          <a:xfrm>
            <a:off x="6553200" y="6584951"/>
            <a:ext cx="2133600" cy="234950"/>
          </a:xfrm>
        </p:spPr>
        <p:txBody>
          <a:bodyPr/>
          <a:lstStyle/>
          <a:p>
            <a:pPr>
              <a:defRPr/>
            </a:pPr>
            <a:fld id="{76C1C9C1-4720-4B4B-A5A2-9E027FB6209D}" type="slidenum">
              <a:rPr lang="en-US" sz="1000" smtClean="0"/>
              <a:pPr>
                <a:defRPr/>
              </a:pPr>
              <a:t>9</a:t>
            </a:fld>
            <a:endParaRPr lang="en-US" sz="1000" dirty="0"/>
          </a:p>
        </p:txBody>
      </p:sp>
      <p:pic>
        <p:nvPicPr>
          <p:cNvPr id="7" name="Picture 6" descr="ffa_log.png"/>
          <p:cNvPicPr>
            <a:picLocks noChangeAspect="1"/>
          </p:cNvPicPr>
          <p:nvPr/>
        </p:nvPicPr>
        <p:blipFill>
          <a:blip r:embed="rId2" cstate="print"/>
          <a:stretch>
            <a:fillRect/>
          </a:stretch>
        </p:blipFill>
        <p:spPr>
          <a:xfrm>
            <a:off x="117020" y="522203"/>
            <a:ext cx="757724" cy="757724"/>
          </a:xfrm>
          <a:prstGeom prst="rect">
            <a:avLst/>
          </a:prstGeom>
        </p:spPr>
      </p:pic>
      <p:pic>
        <p:nvPicPr>
          <p:cNvPr id="8" name="Picture 7" descr="ffa_map.png"/>
          <p:cNvPicPr>
            <a:picLocks noChangeAspect="1"/>
          </p:cNvPicPr>
          <p:nvPr/>
        </p:nvPicPr>
        <p:blipFill>
          <a:blip r:embed="rId3" cstate="print"/>
          <a:stretch>
            <a:fillRect/>
          </a:stretch>
        </p:blipFill>
        <p:spPr>
          <a:xfrm>
            <a:off x="1003801" y="2307754"/>
            <a:ext cx="6035644" cy="3809901"/>
          </a:xfrm>
          <a:prstGeom prst="rect">
            <a:avLst/>
          </a:prstGeom>
        </p:spPr>
      </p:pic>
      <p:sp>
        <p:nvSpPr>
          <p:cNvPr id="9" name="TextBox 8"/>
          <p:cNvSpPr txBox="1"/>
          <p:nvPr/>
        </p:nvSpPr>
        <p:spPr>
          <a:xfrm>
            <a:off x="7068325" y="2238750"/>
            <a:ext cx="2018221" cy="3970318"/>
          </a:xfrm>
          <a:prstGeom prst="rect">
            <a:avLst/>
          </a:prstGeom>
          <a:noFill/>
        </p:spPr>
        <p:txBody>
          <a:bodyPr wrap="square" rtlCol="0">
            <a:spAutoFit/>
          </a:bodyPr>
          <a:lstStyle/>
          <a:p>
            <a:r>
              <a:rPr lang="en-US" sz="1400" b="1" dirty="0" smtClean="0">
                <a:solidFill>
                  <a:srgbClr val="005BA1"/>
                </a:solidFill>
                <a:latin typeface="Calibri" pitchFamily="34" charset="0"/>
              </a:rPr>
              <a:t>FFA Member Countries</a:t>
            </a:r>
          </a:p>
          <a:p>
            <a:r>
              <a:rPr lang="en-US" sz="1200" dirty="0" smtClean="0">
                <a:solidFill>
                  <a:schemeClr val="tx1">
                    <a:lumMod val="75000"/>
                    <a:lumOff val="25000"/>
                  </a:schemeClr>
                </a:solidFill>
                <a:latin typeface="Calibri" pitchFamily="34" charset="0"/>
              </a:rPr>
              <a:t>Australia*</a:t>
            </a:r>
          </a:p>
          <a:p>
            <a:r>
              <a:rPr lang="en-US" sz="1200" dirty="0" smtClean="0">
                <a:solidFill>
                  <a:schemeClr val="tx1">
                    <a:lumMod val="75000"/>
                    <a:lumOff val="25000"/>
                  </a:schemeClr>
                </a:solidFill>
                <a:latin typeface="Calibri" pitchFamily="34" charset="0"/>
              </a:rPr>
              <a:t>Cook Islands</a:t>
            </a:r>
          </a:p>
          <a:p>
            <a:r>
              <a:rPr lang="en-US" sz="1200" dirty="0" smtClean="0">
                <a:solidFill>
                  <a:schemeClr val="tx1">
                    <a:lumMod val="75000"/>
                    <a:lumOff val="25000"/>
                  </a:schemeClr>
                </a:solidFill>
                <a:latin typeface="Calibri" pitchFamily="34" charset="0"/>
              </a:rPr>
              <a:t>Federated States </a:t>
            </a:r>
          </a:p>
          <a:p>
            <a:r>
              <a:rPr lang="en-US" sz="1200" dirty="0" smtClean="0">
                <a:solidFill>
                  <a:schemeClr val="tx1">
                    <a:lumMod val="75000"/>
                    <a:lumOff val="25000"/>
                  </a:schemeClr>
                </a:solidFill>
                <a:latin typeface="Calibri" pitchFamily="34" charset="0"/>
              </a:rPr>
              <a:t>of Micronesia</a:t>
            </a:r>
          </a:p>
          <a:p>
            <a:r>
              <a:rPr lang="en-US" sz="1200" dirty="0" smtClean="0">
                <a:solidFill>
                  <a:schemeClr val="tx1">
                    <a:lumMod val="75000"/>
                    <a:lumOff val="25000"/>
                  </a:schemeClr>
                </a:solidFill>
                <a:latin typeface="Calibri" pitchFamily="34" charset="0"/>
              </a:rPr>
              <a:t>Fiji</a:t>
            </a:r>
          </a:p>
          <a:p>
            <a:r>
              <a:rPr lang="en-US" sz="1200" dirty="0" smtClean="0">
                <a:solidFill>
                  <a:schemeClr val="tx1">
                    <a:lumMod val="75000"/>
                    <a:lumOff val="25000"/>
                  </a:schemeClr>
                </a:solidFill>
                <a:latin typeface="Calibri" pitchFamily="34" charset="0"/>
              </a:rPr>
              <a:t>Kiribati</a:t>
            </a:r>
          </a:p>
          <a:p>
            <a:r>
              <a:rPr lang="en-US" sz="1200" dirty="0" smtClean="0">
                <a:solidFill>
                  <a:schemeClr val="tx1">
                    <a:lumMod val="75000"/>
                    <a:lumOff val="25000"/>
                  </a:schemeClr>
                </a:solidFill>
                <a:latin typeface="Calibri" pitchFamily="34" charset="0"/>
              </a:rPr>
              <a:t>Papua New Guinea*</a:t>
            </a:r>
          </a:p>
          <a:p>
            <a:r>
              <a:rPr lang="en-US" sz="1200" dirty="0" smtClean="0">
                <a:solidFill>
                  <a:schemeClr val="tx1">
                    <a:lumMod val="75000"/>
                    <a:lumOff val="25000"/>
                  </a:schemeClr>
                </a:solidFill>
                <a:latin typeface="Calibri" pitchFamily="34" charset="0"/>
              </a:rPr>
              <a:t>Nauru</a:t>
            </a:r>
          </a:p>
          <a:p>
            <a:r>
              <a:rPr lang="en-US" sz="1200" dirty="0" smtClean="0">
                <a:solidFill>
                  <a:schemeClr val="tx1">
                    <a:lumMod val="75000"/>
                    <a:lumOff val="25000"/>
                  </a:schemeClr>
                </a:solidFill>
                <a:latin typeface="Calibri" pitchFamily="34" charset="0"/>
              </a:rPr>
              <a:t>New Zealand*</a:t>
            </a:r>
          </a:p>
          <a:p>
            <a:r>
              <a:rPr lang="en-US" sz="1200" dirty="0" smtClean="0">
                <a:solidFill>
                  <a:schemeClr val="tx1">
                    <a:lumMod val="75000"/>
                    <a:lumOff val="25000"/>
                  </a:schemeClr>
                </a:solidFill>
                <a:latin typeface="Calibri" pitchFamily="34" charset="0"/>
              </a:rPr>
              <a:t>Niue</a:t>
            </a:r>
          </a:p>
          <a:p>
            <a:r>
              <a:rPr lang="en-US" sz="1200" dirty="0" smtClean="0">
                <a:solidFill>
                  <a:schemeClr val="tx1">
                    <a:lumMod val="75000"/>
                    <a:lumOff val="25000"/>
                  </a:schemeClr>
                </a:solidFill>
                <a:latin typeface="Calibri" pitchFamily="34" charset="0"/>
              </a:rPr>
              <a:t>Palau</a:t>
            </a:r>
          </a:p>
          <a:p>
            <a:r>
              <a:rPr lang="en-US" sz="1200" dirty="0" smtClean="0">
                <a:solidFill>
                  <a:schemeClr val="tx1">
                    <a:lumMod val="75000"/>
                    <a:lumOff val="25000"/>
                  </a:schemeClr>
                </a:solidFill>
                <a:latin typeface="Calibri" pitchFamily="34" charset="0"/>
              </a:rPr>
              <a:t>Marshall Islands</a:t>
            </a:r>
          </a:p>
          <a:p>
            <a:r>
              <a:rPr lang="en-US" sz="1200" dirty="0" smtClean="0">
                <a:solidFill>
                  <a:schemeClr val="tx1">
                    <a:lumMod val="75000"/>
                    <a:lumOff val="25000"/>
                  </a:schemeClr>
                </a:solidFill>
                <a:latin typeface="Calibri" pitchFamily="34" charset="0"/>
              </a:rPr>
              <a:t>Samoa</a:t>
            </a:r>
          </a:p>
          <a:p>
            <a:r>
              <a:rPr lang="en-US" sz="1200" dirty="0" smtClean="0">
                <a:solidFill>
                  <a:schemeClr val="tx1">
                    <a:lumMod val="75000"/>
                    <a:lumOff val="25000"/>
                  </a:schemeClr>
                </a:solidFill>
                <a:latin typeface="Calibri" pitchFamily="34" charset="0"/>
              </a:rPr>
              <a:t>Solomon Islands</a:t>
            </a:r>
          </a:p>
          <a:p>
            <a:r>
              <a:rPr lang="en-US" sz="1200" dirty="0" smtClean="0">
                <a:solidFill>
                  <a:schemeClr val="tx1">
                    <a:lumMod val="75000"/>
                    <a:lumOff val="25000"/>
                  </a:schemeClr>
                </a:solidFill>
                <a:latin typeface="Calibri" pitchFamily="34" charset="0"/>
              </a:rPr>
              <a:t>Tokelau</a:t>
            </a:r>
          </a:p>
          <a:p>
            <a:r>
              <a:rPr lang="en-US" sz="1200" dirty="0" smtClean="0">
                <a:solidFill>
                  <a:schemeClr val="tx1">
                    <a:lumMod val="75000"/>
                    <a:lumOff val="25000"/>
                  </a:schemeClr>
                </a:solidFill>
                <a:latin typeface="Calibri" pitchFamily="34" charset="0"/>
              </a:rPr>
              <a:t>Tonga</a:t>
            </a:r>
          </a:p>
          <a:p>
            <a:r>
              <a:rPr lang="en-US" sz="1200" dirty="0" smtClean="0">
                <a:solidFill>
                  <a:schemeClr val="tx1">
                    <a:lumMod val="75000"/>
                    <a:lumOff val="25000"/>
                  </a:schemeClr>
                </a:solidFill>
                <a:latin typeface="Calibri" pitchFamily="34" charset="0"/>
              </a:rPr>
              <a:t>Tuvalu</a:t>
            </a:r>
          </a:p>
          <a:p>
            <a:r>
              <a:rPr lang="en-US" sz="1200" dirty="0" smtClean="0">
                <a:solidFill>
                  <a:schemeClr val="tx1">
                    <a:lumMod val="75000"/>
                    <a:lumOff val="25000"/>
                  </a:schemeClr>
                </a:solidFill>
                <a:latin typeface="Calibri" pitchFamily="34" charset="0"/>
              </a:rPr>
              <a:t>Vanuatu</a:t>
            </a:r>
          </a:p>
          <a:p>
            <a:endParaRPr lang="en-US" sz="1200" dirty="0" smtClean="0">
              <a:solidFill>
                <a:schemeClr val="tx1">
                  <a:lumMod val="75000"/>
                  <a:lumOff val="25000"/>
                </a:schemeClr>
              </a:solidFill>
              <a:latin typeface="Calibri" pitchFamily="34" charset="0"/>
            </a:endParaRPr>
          </a:p>
          <a:p>
            <a:r>
              <a:rPr lang="en-US" sz="1000" dirty="0" smtClean="0">
                <a:solidFill>
                  <a:schemeClr val="tx1">
                    <a:lumMod val="75000"/>
                    <a:lumOff val="25000"/>
                  </a:schemeClr>
                </a:solidFill>
                <a:latin typeface="Calibri" pitchFamily="34" charset="0"/>
              </a:rPr>
              <a:t>* Excluding vessels within own EEZ</a:t>
            </a:r>
            <a:endParaRPr lang="en-US" sz="1000" dirty="0">
              <a:solidFill>
                <a:schemeClr val="tx1">
                  <a:lumMod val="75000"/>
                  <a:lumOff val="25000"/>
                </a:schemeClr>
              </a:solidFill>
              <a:latin typeface="Calibri" pitchFamily="34" charset="0"/>
            </a:endParaRPr>
          </a:p>
        </p:txBody>
      </p:sp>
      <p:sp>
        <p:nvSpPr>
          <p:cNvPr id="11" name="Content Placeholder 2"/>
          <p:cNvSpPr txBox="1">
            <a:spLocks/>
          </p:cNvSpPr>
          <p:nvPr/>
        </p:nvSpPr>
        <p:spPr>
          <a:xfrm>
            <a:off x="923524" y="1163410"/>
            <a:ext cx="8010925" cy="1152150"/>
          </a:xfrm>
          <a:prstGeom prst="rect">
            <a:avLst/>
          </a:prstGeom>
        </p:spPr>
        <p:txBody>
          <a:bodyPr vert="horz" lIns="91440" tIns="45720" rIns="91440" bIns="45720" rtlCol="0">
            <a:noAutofit/>
          </a:bodyPr>
          <a:lstStyle/>
          <a:p>
            <a:r>
              <a:rPr lang="en-US" sz="1400" dirty="0" smtClean="0">
                <a:solidFill>
                  <a:schemeClr val="tx1">
                    <a:lumMod val="75000"/>
                    <a:lumOff val="25000"/>
                  </a:schemeClr>
                </a:solidFill>
                <a:latin typeface="Calibri" pitchFamily="34" charset="0"/>
              </a:rPr>
              <a:t>The Pacific Islands Forum Fisheries Agency (FFA) covers over 30 million square miles of fishing territories, and operates as a joint surveillance and monitoring center tracking over 3,800 vessels for 17 countries. </a:t>
            </a:r>
          </a:p>
          <a:p>
            <a:r>
              <a:rPr lang="en-US" sz="1400" dirty="0" smtClean="0">
                <a:solidFill>
                  <a:schemeClr val="tx1">
                    <a:lumMod val="75000"/>
                    <a:lumOff val="25000"/>
                  </a:schemeClr>
                </a:solidFill>
                <a:latin typeface="Calibri" pitchFamily="34" charset="0"/>
              </a:rPr>
              <a:t>The Fleet Information System provides FFA with an online ship-registration process, access to VMS monitoring data and calculates the time-in-area for each vessel operating under under a Vessel Day Scheme.</a:t>
            </a:r>
            <a:endParaRPr lang="en-US" sz="1400" b="1" dirty="0" smtClean="0">
              <a:solidFill>
                <a:schemeClr val="tx1">
                  <a:lumMod val="75000"/>
                  <a:lumOff val="25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645bc77e5d595f1ec2933605447f6dc987ab4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le Star_Regional Workshop on Maritime Security-v0.9">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Pole Star_Regional Workshop on Maritime Security-v0.9</Template>
  <TotalTime>1584</TotalTime>
  <Words>2850</Words>
  <Application>Microsoft Office PowerPoint</Application>
  <PresentationFormat>On-screen Show (4:3)</PresentationFormat>
  <Paragraphs>466</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Pole Star_Regional Workshop on Maritime Security-v0.9</vt:lpstr>
      <vt:lpstr>Fisheries Solutions</vt:lpstr>
      <vt:lpstr>Pole Star Fisheries Solutions</vt:lpstr>
      <vt:lpstr>Pole Star Fisheries Solutions – from Ocean to Dinner Plate</vt:lpstr>
      <vt:lpstr>Pole Star Fisheries Solutions – Used Worldwide</vt:lpstr>
      <vt:lpstr>Slide 5</vt:lpstr>
      <vt:lpstr>Support for all Key Stakeholders</vt:lpstr>
      <vt:lpstr>Issue Digital Certificates/Licenses/Permits</vt:lpstr>
      <vt:lpstr>Issue/Track/Trade Quota Entitlements</vt:lpstr>
      <vt:lpstr>Case Study: The FFA Good Standing Register</vt:lpstr>
      <vt:lpstr>Slide 10</vt:lpstr>
      <vt:lpstr>Comparison of Vessel Monitoring Hardware</vt:lpstr>
      <vt:lpstr>Type Approval Process</vt:lpstr>
      <vt:lpstr>Satellite Service Providers</vt:lpstr>
      <vt:lpstr>Pole Star Fisheries Solutions offer Global Coverage</vt:lpstr>
      <vt:lpstr>Fishing Gear &amp; Engine Sensors </vt:lpstr>
      <vt:lpstr>Illegal, Unregulated and Unreported Fishing </vt:lpstr>
      <vt:lpstr>Slide 17</vt:lpstr>
      <vt:lpstr>Overview of the Fisheries Monitoring Center </vt:lpstr>
      <vt:lpstr>Performance, Security and Reliability  </vt:lpstr>
      <vt:lpstr>Fisheries Intelligence &amp; Surveillance Tools  </vt:lpstr>
      <vt:lpstr>Remote Access Options   </vt:lpstr>
      <vt:lpstr>Training &amp; Certification    </vt:lpstr>
      <vt:lpstr>Search &amp; Rescue and Counter-Piracy  </vt:lpstr>
      <vt:lpstr>Prosecution and Legal Support  </vt:lpstr>
      <vt:lpstr>Case Study: The Australian Fisheries Management Authority (AFMA)</vt:lpstr>
      <vt:lpstr>Slide 26</vt:lpstr>
      <vt:lpstr>Catch Verification   </vt:lpstr>
      <vt:lpstr>Electronic Catch Logbooks  </vt:lpstr>
      <vt:lpstr>Customizable Electronic Forms Templates   </vt:lpstr>
      <vt:lpstr>Fisheries Science   </vt:lpstr>
      <vt:lpstr>Supply Chain    </vt:lpstr>
      <vt:lpstr>Case Study: Electronic Logbooks installed on over 2,000 Ships</vt:lpstr>
      <vt:lpstr>Slide 33</vt:lpstr>
      <vt:lpstr>Maritime Domain Awareness – Integrating VMS, LRIT and AIS</vt:lpstr>
      <vt:lpstr>Case Study: Panama Maritime Authority LRIT </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Latest developments in security-related technologies (cont.)</dc:title>
  <dc:creator>Longson</dc:creator>
  <cp:lastModifiedBy> </cp:lastModifiedBy>
  <cp:revision>205</cp:revision>
  <dcterms:created xsi:type="dcterms:W3CDTF">2011-11-28T12:54:39Z</dcterms:created>
  <dcterms:modified xsi:type="dcterms:W3CDTF">2012-12-13T22:23:26Z</dcterms:modified>
</cp:coreProperties>
</file>